
<file path=[Content_Types].xml><?xml version="1.0" encoding="utf-8"?>
<Types xmlns="http://schemas.openxmlformats.org/package/2006/content-types">
  <Default Extension="gif" ContentType="image/gif"/>
  <Default Extension="jpeg" ContentType="image/jpeg"/>
  <Default Extension="jpg" ContentType="image/jpeg"/>
  <Default Extension="pdf"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81" r:id="rId3"/>
    <p:sldId id="257" r:id="rId4"/>
    <p:sldId id="258" r:id="rId5"/>
    <p:sldId id="297" r:id="rId6"/>
    <p:sldId id="298" r:id="rId7"/>
    <p:sldId id="299" r:id="rId8"/>
    <p:sldId id="276" r:id="rId9"/>
    <p:sldId id="291" r:id="rId10"/>
    <p:sldId id="274" r:id="rId11"/>
    <p:sldId id="275" r:id="rId12"/>
    <p:sldId id="269" r:id="rId13"/>
    <p:sldId id="286" r:id="rId14"/>
    <p:sldId id="277" r:id="rId15"/>
    <p:sldId id="270" r:id="rId16"/>
    <p:sldId id="279" r:id="rId17"/>
    <p:sldId id="271" r:id="rId18"/>
    <p:sldId id="278" r:id="rId19"/>
    <p:sldId id="285" r:id="rId20"/>
    <p:sldId id="301" r:id="rId21"/>
    <p:sldId id="302" r:id="rId22"/>
    <p:sldId id="303" r:id="rId23"/>
    <p:sldId id="295" r:id="rId24"/>
    <p:sldId id="272" r:id="rId25"/>
    <p:sldId id="273" r:id="rId26"/>
    <p:sldId id="304" r:id="rId27"/>
    <p:sldId id="284" r:id="rId28"/>
    <p:sldId id="259" r:id="rId29"/>
    <p:sldId id="296" r:id="rId30"/>
    <p:sldId id="280" r:id="rId31"/>
    <p:sldId id="287" r:id="rId32"/>
    <p:sldId id="290" r:id="rId33"/>
    <p:sldId id="289" r:id="rId34"/>
    <p:sldId id="282" r:id="rId35"/>
    <p:sldId id="294" r:id="rId36"/>
    <p:sldId id="283" r:id="rId37"/>
    <p:sldId id="260" r:id="rId38"/>
    <p:sldId id="261" r:id="rId39"/>
    <p:sldId id="262" r:id="rId40"/>
    <p:sldId id="266" r:id="rId41"/>
    <p:sldId id="263" r:id="rId42"/>
    <p:sldId id="264" r:id="rId43"/>
    <p:sldId id="265" r:id="rId44"/>
    <p:sldId id="267" r:id="rId45"/>
    <p:sldId id="268" r:id="rId46"/>
    <p:sldId id="300"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4" autoAdjust="0"/>
    <p:restoredTop sz="92593" autoAdjust="0"/>
  </p:normalViewPr>
  <p:slideViewPr>
    <p:cSldViewPr snapToGrid="0">
      <p:cViewPr varScale="1">
        <p:scale>
          <a:sx n="63" d="100"/>
          <a:sy n="63" d="100"/>
        </p:scale>
        <p:origin x="65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26B9D4-6313-41FF-89EC-97AFCAA4768A}"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52D31537-250E-4C13-A749-0BADE3B53FD2}">
      <dgm:prSet phldrT="[Text]" custT="1"/>
      <dgm:spPr>
        <a:solidFill>
          <a:srgbClr val="00B050"/>
        </a:solidFill>
      </dgm:spPr>
      <dgm:t>
        <a:bodyPr/>
        <a:lstStyle/>
        <a:p>
          <a:r>
            <a:rPr lang="en-US" sz="2000" dirty="0">
              <a:latin typeface="Segoe UI" panose="020B0502040204020203" pitchFamily="34" charset="0"/>
              <a:cs typeface="Segoe UI" panose="020B0502040204020203" pitchFamily="34" charset="0"/>
            </a:rPr>
            <a:t>Consumer Control</a:t>
          </a:r>
        </a:p>
      </dgm:t>
    </dgm:pt>
    <dgm:pt modelId="{55A4297F-8EBE-49BA-844F-79A9AEC6E359}" type="parTrans" cxnId="{07CC902C-DA60-4DC4-92EB-4430901B98C8}">
      <dgm:prSet/>
      <dgm:spPr/>
      <dgm:t>
        <a:bodyPr/>
        <a:lstStyle/>
        <a:p>
          <a:endParaRPr lang="en-US"/>
        </a:p>
      </dgm:t>
    </dgm:pt>
    <dgm:pt modelId="{35460CCB-D635-4856-ADEE-B174E13B7A8A}" type="sibTrans" cxnId="{07CC902C-DA60-4DC4-92EB-4430901B98C8}">
      <dgm:prSet/>
      <dgm:spPr/>
      <dgm:t>
        <a:bodyPr/>
        <a:lstStyle/>
        <a:p>
          <a:endParaRPr lang="en-US"/>
        </a:p>
      </dgm:t>
    </dgm:pt>
    <dgm:pt modelId="{1AEDF7D5-FE44-4C5C-A704-6FE6DAFBDCF3}">
      <dgm:prSet phldrT="[Text]" custT="1"/>
      <dgm:spPr/>
      <dgm:t>
        <a:bodyPr/>
        <a:lstStyle/>
        <a:p>
          <a:r>
            <a:rPr lang="en-US" sz="2000" dirty="0">
              <a:latin typeface="Segoe UI" panose="020B0502040204020203" pitchFamily="34" charset="0"/>
              <a:cs typeface="Segoe UI" panose="020B0502040204020203" pitchFamily="34" charset="0"/>
            </a:rPr>
            <a:t>Integration</a:t>
          </a:r>
        </a:p>
      </dgm:t>
    </dgm:pt>
    <dgm:pt modelId="{8958090F-394F-443D-8323-A49EE5FA09C1}" type="parTrans" cxnId="{DCB237CA-5842-4D35-91FE-A88CFA605318}">
      <dgm:prSet/>
      <dgm:spPr/>
      <dgm:t>
        <a:bodyPr/>
        <a:lstStyle/>
        <a:p>
          <a:endParaRPr lang="en-US"/>
        </a:p>
      </dgm:t>
    </dgm:pt>
    <dgm:pt modelId="{E97CE858-2642-4CBE-BAF3-6A5E5639B15D}" type="sibTrans" cxnId="{DCB237CA-5842-4D35-91FE-A88CFA605318}">
      <dgm:prSet/>
      <dgm:spPr/>
      <dgm:t>
        <a:bodyPr/>
        <a:lstStyle/>
        <a:p>
          <a:endParaRPr lang="en-US"/>
        </a:p>
      </dgm:t>
    </dgm:pt>
    <dgm:pt modelId="{24BD774B-9162-4419-8FD3-DA6D051ECC32}">
      <dgm:prSet phldrT="[Text]" custT="1"/>
      <dgm:spPr>
        <a:solidFill>
          <a:srgbClr val="7030A0"/>
        </a:solidFill>
      </dgm:spPr>
      <dgm:t>
        <a:bodyPr/>
        <a:lstStyle/>
        <a:p>
          <a:r>
            <a:rPr lang="en-US" sz="2000" dirty="0">
              <a:latin typeface="Segoe UI" panose="020B0502040204020203" pitchFamily="34" charset="0"/>
              <a:cs typeface="Segoe UI" panose="020B0502040204020203" pitchFamily="34" charset="0"/>
            </a:rPr>
            <a:t>Peer Support</a:t>
          </a:r>
        </a:p>
      </dgm:t>
    </dgm:pt>
    <dgm:pt modelId="{505BAED4-26DF-4800-8019-99A4BB349749}" type="parTrans" cxnId="{DC509DD9-C9B2-482B-A47E-D5A74EF53CE2}">
      <dgm:prSet/>
      <dgm:spPr/>
      <dgm:t>
        <a:bodyPr/>
        <a:lstStyle/>
        <a:p>
          <a:endParaRPr lang="en-US"/>
        </a:p>
      </dgm:t>
    </dgm:pt>
    <dgm:pt modelId="{656337EA-6B71-4042-B3C4-5CB645AC0C42}" type="sibTrans" cxnId="{DC509DD9-C9B2-482B-A47E-D5A74EF53CE2}">
      <dgm:prSet/>
      <dgm:spPr/>
      <dgm:t>
        <a:bodyPr/>
        <a:lstStyle/>
        <a:p>
          <a:endParaRPr lang="en-US"/>
        </a:p>
      </dgm:t>
    </dgm:pt>
    <dgm:pt modelId="{C5FEF464-DA11-4958-B590-27F8B155AB6C}">
      <dgm:prSet phldrT="[Text]" custT="1"/>
      <dgm:spPr>
        <a:solidFill>
          <a:srgbClr val="FFC000"/>
        </a:solidFill>
      </dgm:spPr>
      <dgm:t>
        <a:bodyPr/>
        <a:lstStyle/>
        <a:p>
          <a:r>
            <a:rPr lang="en-US" sz="2000" dirty="0">
              <a:latin typeface="Segoe UI" panose="020B0502040204020203" pitchFamily="34" charset="0"/>
              <a:cs typeface="Segoe UI" panose="020B0502040204020203" pitchFamily="34" charset="0"/>
            </a:rPr>
            <a:t>Advocacy</a:t>
          </a:r>
        </a:p>
      </dgm:t>
    </dgm:pt>
    <dgm:pt modelId="{ABF60988-7625-4C56-8725-78D94A0111B5}" type="parTrans" cxnId="{4523F233-04EB-4F27-B7F9-D8AE427753D7}">
      <dgm:prSet/>
      <dgm:spPr/>
      <dgm:t>
        <a:bodyPr/>
        <a:lstStyle/>
        <a:p>
          <a:endParaRPr lang="en-US"/>
        </a:p>
      </dgm:t>
    </dgm:pt>
    <dgm:pt modelId="{DB06662D-CF6B-405B-84C0-B0E44FD48728}" type="sibTrans" cxnId="{4523F233-04EB-4F27-B7F9-D8AE427753D7}">
      <dgm:prSet/>
      <dgm:spPr/>
      <dgm:t>
        <a:bodyPr/>
        <a:lstStyle/>
        <a:p>
          <a:endParaRPr lang="en-US"/>
        </a:p>
      </dgm:t>
    </dgm:pt>
    <dgm:pt modelId="{40B22BFF-B0A5-4475-BD09-DBA90C34CE3D}">
      <dgm:prSet phldrT="[Text]" custT="1"/>
      <dgm:spPr>
        <a:solidFill>
          <a:srgbClr val="00B0F0"/>
        </a:solidFill>
      </dgm:spPr>
      <dgm:t>
        <a:bodyPr/>
        <a:lstStyle/>
        <a:p>
          <a:r>
            <a:rPr lang="en-US" sz="2000" dirty="0">
              <a:latin typeface="Segoe UI" panose="020B0502040204020203" pitchFamily="34" charset="0"/>
              <a:cs typeface="Segoe UI" panose="020B0502040204020203" pitchFamily="34" charset="0"/>
            </a:rPr>
            <a:t>Self-Determination</a:t>
          </a:r>
        </a:p>
      </dgm:t>
    </dgm:pt>
    <dgm:pt modelId="{BB173300-10DE-4B32-92E7-6A3AC8945F3B}" type="parTrans" cxnId="{4EAC9785-9DAA-4E64-8A98-B8C238D954AA}">
      <dgm:prSet/>
      <dgm:spPr/>
      <dgm:t>
        <a:bodyPr/>
        <a:lstStyle/>
        <a:p>
          <a:endParaRPr lang="en-US"/>
        </a:p>
      </dgm:t>
    </dgm:pt>
    <dgm:pt modelId="{BEAC0346-5C2E-424A-B7B0-7A1DB90B6100}" type="sibTrans" cxnId="{4EAC9785-9DAA-4E64-8A98-B8C238D954AA}">
      <dgm:prSet/>
      <dgm:spPr/>
      <dgm:t>
        <a:bodyPr/>
        <a:lstStyle/>
        <a:p>
          <a:endParaRPr lang="en-US"/>
        </a:p>
      </dgm:t>
    </dgm:pt>
    <dgm:pt modelId="{5CB34A41-3D23-4C91-884F-53627DF0ED71}">
      <dgm:prSet phldrT="[Text]" custT="1"/>
      <dgm:spPr>
        <a:solidFill>
          <a:srgbClr val="FF0000"/>
        </a:solidFill>
      </dgm:spPr>
      <dgm:t>
        <a:bodyPr/>
        <a:lstStyle/>
        <a:p>
          <a:r>
            <a:rPr lang="en-US" sz="2000" dirty="0">
              <a:latin typeface="Segoe UI" panose="020B0502040204020203" pitchFamily="34" charset="0"/>
              <a:cs typeface="Segoe UI" panose="020B0502040204020203" pitchFamily="34" charset="0"/>
            </a:rPr>
            <a:t>Equal Access</a:t>
          </a:r>
        </a:p>
      </dgm:t>
    </dgm:pt>
    <dgm:pt modelId="{6C52DB40-A105-4557-9CAA-B162819828A5}" type="parTrans" cxnId="{510DF608-E959-4E85-8184-311DD26A2ED2}">
      <dgm:prSet/>
      <dgm:spPr/>
      <dgm:t>
        <a:bodyPr/>
        <a:lstStyle/>
        <a:p>
          <a:endParaRPr lang="en-US"/>
        </a:p>
      </dgm:t>
    </dgm:pt>
    <dgm:pt modelId="{E8F4815C-E5DE-49B7-A470-67F8A0F1EA5B}" type="sibTrans" cxnId="{510DF608-E959-4E85-8184-311DD26A2ED2}">
      <dgm:prSet/>
      <dgm:spPr/>
      <dgm:t>
        <a:bodyPr/>
        <a:lstStyle/>
        <a:p>
          <a:endParaRPr lang="en-US"/>
        </a:p>
      </dgm:t>
    </dgm:pt>
    <dgm:pt modelId="{B8387560-096B-4558-A514-739030251535}">
      <dgm:prSet phldrT="[Text]" custT="1"/>
      <dgm:spPr>
        <a:solidFill>
          <a:srgbClr val="002060"/>
        </a:solidFill>
      </dgm:spPr>
      <dgm:t>
        <a:bodyPr/>
        <a:lstStyle/>
        <a:p>
          <a:r>
            <a:rPr lang="en-US" sz="2000" dirty="0">
              <a:latin typeface="Segoe UI" panose="020B0502040204020203" pitchFamily="34" charset="0"/>
              <a:cs typeface="Segoe UI" panose="020B0502040204020203" pitchFamily="34" charset="0"/>
            </a:rPr>
            <a:t>Full Inclusion</a:t>
          </a:r>
        </a:p>
      </dgm:t>
    </dgm:pt>
    <dgm:pt modelId="{8EF39CAF-5F06-40E0-970A-31A25697627E}" type="parTrans" cxnId="{063B84F5-DB03-4FC7-A311-CD99F6272BD2}">
      <dgm:prSet/>
      <dgm:spPr/>
      <dgm:t>
        <a:bodyPr/>
        <a:lstStyle/>
        <a:p>
          <a:endParaRPr lang="en-US"/>
        </a:p>
      </dgm:t>
    </dgm:pt>
    <dgm:pt modelId="{8B3D41B4-1FA0-45FA-9D47-619FE20DA521}" type="sibTrans" cxnId="{063B84F5-DB03-4FC7-A311-CD99F6272BD2}">
      <dgm:prSet/>
      <dgm:spPr/>
      <dgm:t>
        <a:bodyPr/>
        <a:lstStyle/>
        <a:p>
          <a:endParaRPr lang="en-US"/>
        </a:p>
      </dgm:t>
    </dgm:pt>
    <dgm:pt modelId="{F3AD7537-52AB-4F88-8B20-4610C1AA5CC0}">
      <dgm:prSet phldrT="[Text]" custT="1"/>
      <dgm:spPr>
        <a:solidFill>
          <a:srgbClr val="C00000"/>
        </a:solidFill>
      </dgm:spPr>
      <dgm:t>
        <a:bodyPr/>
        <a:lstStyle/>
        <a:p>
          <a:r>
            <a:rPr lang="en-US" sz="2000" dirty="0">
              <a:latin typeface="Segoe UI" panose="020B0502040204020203" pitchFamily="34" charset="0"/>
              <a:cs typeface="Segoe UI" panose="020B0502040204020203" pitchFamily="34" charset="0"/>
            </a:rPr>
            <a:t>Leadership</a:t>
          </a:r>
        </a:p>
      </dgm:t>
    </dgm:pt>
    <dgm:pt modelId="{ACA6761C-905F-44A6-9087-671A28D70F14}" type="parTrans" cxnId="{AF878C9E-4F69-4B65-96BF-A009870A1B5C}">
      <dgm:prSet/>
      <dgm:spPr/>
      <dgm:t>
        <a:bodyPr/>
        <a:lstStyle/>
        <a:p>
          <a:endParaRPr lang="en-US"/>
        </a:p>
      </dgm:t>
    </dgm:pt>
    <dgm:pt modelId="{BB7C457E-86C6-44DA-92A8-216D21394F46}" type="sibTrans" cxnId="{AF878C9E-4F69-4B65-96BF-A009870A1B5C}">
      <dgm:prSet/>
      <dgm:spPr/>
      <dgm:t>
        <a:bodyPr/>
        <a:lstStyle/>
        <a:p>
          <a:endParaRPr lang="en-US"/>
        </a:p>
      </dgm:t>
    </dgm:pt>
    <dgm:pt modelId="{DEB4283D-4AF9-4326-890B-BD39D6470577}" type="pres">
      <dgm:prSet presAssocID="{F526B9D4-6313-41FF-89EC-97AFCAA4768A}" presName="cycle" presStyleCnt="0">
        <dgm:presLayoutVars>
          <dgm:dir/>
          <dgm:resizeHandles val="exact"/>
        </dgm:presLayoutVars>
      </dgm:prSet>
      <dgm:spPr/>
    </dgm:pt>
    <dgm:pt modelId="{2BB1AF6B-FCDD-4EE9-861D-1EF3BEF0B973}" type="pres">
      <dgm:prSet presAssocID="{52D31537-250E-4C13-A749-0BADE3B53FD2}" presName="node" presStyleLbl="node1" presStyleIdx="0" presStyleCnt="8" custScaleX="221866" custScaleY="141516">
        <dgm:presLayoutVars>
          <dgm:bulletEnabled val="1"/>
        </dgm:presLayoutVars>
      </dgm:prSet>
      <dgm:spPr/>
    </dgm:pt>
    <dgm:pt modelId="{005F8C4E-B9DD-4425-8ADE-EC9CF090707E}" type="pres">
      <dgm:prSet presAssocID="{52D31537-250E-4C13-A749-0BADE3B53FD2}" presName="spNode" presStyleCnt="0"/>
      <dgm:spPr/>
    </dgm:pt>
    <dgm:pt modelId="{1B6C3B3E-6BF9-42E2-A36D-9A6A7D72B17C}" type="pres">
      <dgm:prSet presAssocID="{35460CCB-D635-4856-ADEE-B174E13B7A8A}" presName="sibTrans" presStyleLbl="sibTrans1D1" presStyleIdx="0" presStyleCnt="8"/>
      <dgm:spPr/>
    </dgm:pt>
    <dgm:pt modelId="{74130A5C-DFA7-4C6F-8409-89C22C0F2EEE}" type="pres">
      <dgm:prSet presAssocID="{1AEDF7D5-FE44-4C5C-A704-6FE6DAFBDCF3}" presName="node" presStyleLbl="node1" presStyleIdx="1" presStyleCnt="8" custScaleX="214232" custScaleY="104418" custRadScaleRad="105668" custRadScaleInc="52658">
        <dgm:presLayoutVars>
          <dgm:bulletEnabled val="1"/>
        </dgm:presLayoutVars>
      </dgm:prSet>
      <dgm:spPr/>
    </dgm:pt>
    <dgm:pt modelId="{A0B201F2-B0DA-4518-973D-B75830C9DAB4}" type="pres">
      <dgm:prSet presAssocID="{1AEDF7D5-FE44-4C5C-A704-6FE6DAFBDCF3}" presName="spNode" presStyleCnt="0"/>
      <dgm:spPr/>
    </dgm:pt>
    <dgm:pt modelId="{33E60506-E89E-4535-B9FB-8AFABE493B08}" type="pres">
      <dgm:prSet presAssocID="{E97CE858-2642-4CBE-BAF3-6A5E5639B15D}" presName="sibTrans" presStyleLbl="sibTrans1D1" presStyleIdx="1" presStyleCnt="8"/>
      <dgm:spPr/>
    </dgm:pt>
    <dgm:pt modelId="{82E0B53E-B13B-4DF8-9CE6-7B00F30D3082}" type="pres">
      <dgm:prSet presAssocID="{24BD774B-9162-4419-8FD3-DA6D051ECC32}" presName="node" presStyleLbl="node1" presStyleIdx="2" presStyleCnt="8" custScaleX="165099" custScaleY="119693">
        <dgm:presLayoutVars>
          <dgm:bulletEnabled val="1"/>
        </dgm:presLayoutVars>
      </dgm:prSet>
      <dgm:spPr/>
    </dgm:pt>
    <dgm:pt modelId="{C68945E9-0BC5-4B6E-B2A6-AC8021BEE422}" type="pres">
      <dgm:prSet presAssocID="{24BD774B-9162-4419-8FD3-DA6D051ECC32}" presName="spNode" presStyleCnt="0"/>
      <dgm:spPr/>
    </dgm:pt>
    <dgm:pt modelId="{297CFE32-85C4-4AE0-92B9-DB7FF5C5A52F}" type="pres">
      <dgm:prSet presAssocID="{656337EA-6B71-4042-B3C4-5CB645AC0C42}" presName="sibTrans" presStyleLbl="sibTrans1D1" presStyleIdx="2" presStyleCnt="8"/>
      <dgm:spPr/>
    </dgm:pt>
    <dgm:pt modelId="{4C0DCAC4-CF86-474B-9DFE-2247BD9C4348}" type="pres">
      <dgm:prSet presAssocID="{C5FEF464-DA11-4958-B590-27F8B155AB6C}" presName="node" presStyleLbl="node1" presStyleIdx="3" presStyleCnt="8" custScaleX="191917" custScaleY="98982" custRadScaleRad="99928" custRadScaleInc="-29705">
        <dgm:presLayoutVars>
          <dgm:bulletEnabled val="1"/>
        </dgm:presLayoutVars>
      </dgm:prSet>
      <dgm:spPr/>
    </dgm:pt>
    <dgm:pt modelId="{733BEFB8-986B-44FA-BEA7-0E539CD0DDE4}" type="pres">
      <dgm:prSet presAssocID="{C5FEF464-DA11-4958-B590-27F8B155AB6C}" presName="spNode" presStyleCnt="0"/>
      <dgm:spPr/>
    </dgm:pt>
    <dgm:pt modelId="{E77B04F0-449A-4360-A5C9-A316B9AEDFC0}" type="pres">
      <dgm:prSet presAssocID="{DB06662D-CF6B-405B-84C0-B0E44FD48728}" presName="sibTrans" presStyleLbl="sibTrans1D1" presStyleIdx="3" presStyleCnt="8"/>
      <dgm:spPr/>
    </dgm:pt>
    <dgm:pt modelId="{62058A75-2E25-403A-84F7-C5E504903339}" type="pres">
      <dgm:prSet presAssocID="{40B22BFF-B0A5-4475-BD09-DBA90C34CE3D}" presName="node" presStyleLbl="node1" presStyleIdx="4" presStyleCnt="8" custScaleX="287873" custScaleY="74804" custRadScaleRad="97842" custRadScaleInc="90411">
        <dgm:presLayoutVars>
          <dgm:bulletEnabled val="1"/>
        </dgm:presLayoutVars>
      </dgm:prSet>
      <dgm:spPr/>
    </dgm:pt>
    <dgm:pt modelId="{AA03A7EB-D127-41C6-8B56-693D0B2872E5}" type="pres">
      <dgm:prSet presAssocID="{40B22BFF-B0A5-4475-BD09-DBA90C34CE3D}" presName="spNode" presStyleCnt="0"/>
      <dgm:spPr/>
    </dgm:pt>
    <dgm:pt modelId="{F83C2576-A378-40B0-960F-94F2733795E7}" type="pres">
      <dgm:prSet presAssocID="{BEAC0346-5C2E-424A-B7B0-7A1DB90B6100}" presName="sibTrans" presStyleLbl="sibTrans1D1" presStyleIdx="4" presStyleCnt="8"/>
      <dgm:spPr/>
    </dgm:pt>
    <dgm:pt modelId="{CD17FB2E-D492-450B-88CC-25798E40E7D5}" type="pres">
      <dgm:prSet presAssocID="{5CB34A41-3D23-4C91-884F-53627DF0ED71}" presName="node" presStyleLbl="node1" presStyleIdx="5" presStyleCnt="8" custScaleX="133400" custScaleY="116562" custRadScaleRad="99844" custRadScaleInc="63392">
        <dgm:presLayoutVars>
          <dgm:bulletEnabled val="1"/>
        </dgm:presLayoutVars>
      </dgm:prSet>
      <dgm:spPr/>
    </dgm:pt>
    <dgm:pt modelId="{96D39829-863A-48BD-978C-F7B47BCAA107}" type="pres">
      <dgm:prSet presAssocID="{5CB34A41-3D23-4C91-884F-53627DF0ED71}" presName="spNode" presStyleCnt="0"/>
      <dgm:spPr/>
    </dgm:pt>
    <dgm:pt modelId="{846370FE-0A8B-47EF-8F09-C1DE9E41C61E}" type="pres">
      <dgm:prSet presAssocID="{E8F4815C-E5DE-49B7-A470-67F8A0F1EA5B}" presName="sibTrans" presStyleLbl="sibTrans1D1" presStyleIdx="5" presStyleCnt="8"/>
      <dgm:spPr/>
    </dgm:pt>
    <dgm:pt modelId="{E6819BF8-4CDF-400D-99CB-3824A442CA32}" type="pres">
      <dgm:prSet presAssocID="{B8387560-096B-4558-A514-739030251535}" presName="node" presStyleLbl="node1" presStyleIdx="6" presStyleCnt="8" custScaleX="179764" custScaleY="108916" custRadScaleRad="104201" custRadScaleInc="-38187">
        <dgm:presLayoutVars>
          <dgm:bulletEnabled val="1"/>
        </dgm:presLayoutVars>
      </dgm:prSet>
      <dgm:spPr/>
    </dgm:pt>
    <dgm:pt modelId="{1A1D3E56-3C8D-40F8-A20F-AD61EB32561B}" type="pres">
      <dgm:prSet presAssocID="{B8387560-096B-4558-A514-739030251535}" presName="spNode" presStyleCnt="0"/>
      <dgm:spPr/>
    </dgm:pt>
    <dgm:pt modelId="{B33283E0-5427-4F8A-837A-08228A0A9301}" type="pres">
      <dgm:prSet presAssocID="{8B3D41B4-1FA0-45FA-9D47-619FE20DA521}" presName="sibTrans" presStyleLbl="sibTrans1D1" presStyleIdx="6" presStyleCnt="8"/>
      <dgm:spPr/>
    </dgm:pt>
    <dgm:pt modelId="{51BD3EC2-E7F0-4BD9-B28E-E6BA1014D158}" type="pres">
      <dgm:prSet presAssocID="{F3AD7537-52AB-4F88-8B20-4610C1AA5CC0}" presName="node" presStyleLbl="node1" presStyleIdx="7" presStyleCnt="8" custScaleX="220913" custScaleY="97156" custRadScaleRad="105625" custRadScaleInc="-103869">
        <dgm:presLayoutVars>
          <dgm:bulletEnabled val="1"/>
        </dgm:presLayoutVars>
      </dgm:prSet>
      <dgm:spPr/>
    </dgm:pt>
    <dgm:pt modelId="{C2CBA360-8561-4A3E-95E8-7AA0B1F32C9C}" type="pres">
      <dgm:prSet presAssocID="{F3AD7537-52AB-4F88-8B20-4610C1AA5CC0}" presName="spNode" presStyleCnt="0"/>
      <dgm:spPr/>
    </dgm:pt>
    <dgm:pt modelId="{66CB6EC4-8E85-43B0-AC4B-3EC93F675005}" type="pres">
      <dgm:prSet presAssocID="{BB7C457E-86C6-44DA-92A8-216D21394F46}" presName="sibTrans" presStyleLbl="sibTrans1D1" presStyleIdx="7" presStyleCnt="8"/>
      <dgm:spPr/>
    </dgm:pt>
  </dgm:ptLst>
  <dgm:cxnLst>
    <dgm:cxn modelId="{58923D05-7E63-436F-B302-86AAF2A2D7B2}" type="presOf" srcId="{F3AD7537-52AB-4F88-8B20-4610C1AA5CC0}" destId="{51BD3EC2-E7F0-4BD9-B28E-E6BA1014D158}" srcOrd="0" destOrd="0" presId="urn:microsoft.com/office/officeart/2005/8/layout/cycle6"/>
    <dgm:cxn modelId="{510DF608-E959-4E85-8184-311DD26A2ED2}" srcId="{F526B9D4-6313-41FF-89EC-97AFCAA4768A}" destId="{5CB34A41-3D23-4C91-884F-53627DF0ED71}" srcOrd="5" destOrd="0" parTransId="{6C52DB40-A105-4557-9CAA-B162819828A5}" sibTransId="{E8F4815C-E5DE-49B7-A470-67F8A0F1EA5B}"/>
    <dgm:cxn modelId="{D86E2B0D-EE98-4D3A-B303-44E826D9CF15}" type="presOf" srcId="{BEAC0346-5C2E-424A-B7B0-7A1DB90B6100}" destId="{F83C2576-A378-40B0-960F-94F2733795E7}" srcOrd="0" destOrd="0" presId="urn:microsoft.com/office/officeart/2005/8/layout/cycle6"/>
    <dgm:cxn modelId="{2127EC28-3721-4B4D-9CC2-93A08D81DF31}" type="presOf" srcId="{E8F4815C-E5DE-49B7-A470-67F8A0F1EA5B}" destId="{846370FE-0A8B-47EF-8F09-C1DE9E41C61E}" srcOrd="0" destOrd="0" presId="urn:microsoft.com/office/officeart/2005/8/layout/cycle6"/>
    <dgm:cxn modelId="{07CC902C-DA60-4DC4-92EB-4430901B98C8}" srcId="{F526B9D4-6313-41FF-89EC-97AFCAA4768A}" destId="{52D31537-250E-4C13-A749-0BADE3B53FD2}" srcOrd="0" destOrd="0" parTransId="{55A4297F-8EBE-49BA-844F-79A9AEC6E359}" sibTransId="{35460CCB-D635-4856-ADEE-B174E13B7A8A}"/>
    <dgm:cxn modelId="{6732A22D-9E14-448C-8DE9-7160042C2833}" type="presOf" srcId="{24BD774B-9162-4419-8FD3-DA6D051ECC32}" destId="{82E0B53E-B13B-4DF8-9CE6-7B00F30D3082}" srcOrd="0" destOrd="0" presId="urn:microsoft.com/office/officeart/2005/8/layout/cycle6"/>
    <dgm:cxn modelId="{31281D2E-1082-484C-B505-7FFE07993C33}" type="presOf" srcId="{B8387560-096B-4558-A514-739030251535}" destId="{E6819BF8-4CDF-400D-99CB-3824A442CA32}" srcOrd="0" destOrd="0" presId="urn:microsoft.com/office/officeart/2005/8/layout/cycle6"/>
    <dgm:cxn modelId="{4523F233-04EB-4F27-B7F9-D8AE427753D7}" srcId="{F526B9D4-6313-41FF-89EC-97AFCAA4768A}" destId="{C5FEF464-DA11-4958-B590-27F8B155AB6C}" srcOrd="3" destOrd="0" parTransId="{ABF60988-7625-4C56-8725-78D94A0111B5}" sibTransId="{DB06662D-CF6B-405B-84C0-B0E44FD48728}"/>
    <dgm:cxn modelId="{7DA42E35-3E03-41F5-B270-1FBC08564E5F}" type="presOf" srcId="{8B3D41B4-1FA0-45FA-9D47-619FE20DA521}" destId="{B33283E0-5427-4F8A-837A-08228A0A9301}" srcOrd="0" destOrd="0" presId="urn:microsoft.com/office/officeart/2005/8/layout/cycle6"/>
    <dgm:cxn modelId="{43C19239-9AEB-46C1-A926-7163C447CAAA}" type="presOf" srcId="{656337EA-6B71-4042-B3C4-5CB645AC0C42}" destId="{297CFE32-85C4-4AE0-92B9-DB7FF5C5A52F}" srcOrd="0" destOrd="0" presId="urn:microsoft.com/office/officeart/2005/8/layout/cycle6"/>
    <dgm:cxn modelId="{1F2ACF4A-B4FE-450D-A7BB-0843A641A4FE}" type="presOf" srcId="{40B22BFF-B0A5-4475-BD09-DBA90C34CE3D}" destId="{62058A75-2E25-403A-84F7-C5E504903339}" srcOrd="0" destOrd="0" presId="urn:microsoft.com/office/officeart/2005/8/layout/cycle6"/>
    <dgm:cxn modelId="{B386F64A-6F01-4734-9757-F0037EA9BE25}" type="presOf" srcId="{DB06662D-CF6B-405B-84C0-B0E44FD48728}" destId="{E77B04F0-449A-4360-A5C9-A316B9AEDFC0}" srcOrd="0" destOrd="0" presId="urn:microsoft.com/office/officeart/2005/8/layout/cycle6"/>
    <dgm:cxn modelId="{5E2FF453-D6A9-4050-937C-60DF3E47EDD7}" type="presOf" srcId="{F526B9D4-6313-41FF-89EC-97AFCAA4768A}" destId="{DEB4283D-4AF9-4326-890B-BD39D6470577}" srcOrd="0" destOrd="0" presId="urn:microsoft.com/office/officeart/2005/8/layout/cycle6"/>
    <dgm:cxn modelId="{C0F0B475-678A-4C51-BFD9-A2F2068E18A0}" type="presOf" srcId="{1AEDF7D5-FE44-4C5C-A704-6FE6DAFBDCF3}" destId="{74130A5C-DFA7-4C6F-8409-89C22C0F2EEE}" srcOrd="0" destOrd="0" presId="urn:microsoft.com/office/officeart/2005/8/layout/cycle6"/>
    <dgm:cxn modelId="{9677017C-3F68-4B72-A99D-C2E78E0A29A0}" type="presOf" srcId="{52D31537-250E-4C13-A749-0BADE3B53FD2}" destId="{2BB1AF6B-FCDD-4EE9-861D-1EF3BEF0B973}" srcOrd="0" destOrd="0" presId="urn:microsoft.com/office/officeart/2005/8/layout/cycle6"/>
    <dgm:cxn modelId="{4EAC9785-9DAA-4E64-8A98-B8C238D954AA}" srcId="{F526B9D4-6313-41FF-89EC-97AFCAA4768A}" destId="{40B22BFF-B0A5-4475-BD09-DBA90C34CE3D}" srcOrd="4" destOrd="0" parTransId="{BB173300-10DE-4B32-92E7-6A3AC8945F3B}" sibTransId="{BEAC0346-5C2E-424A-B7B0-7A1DB90B6100}"/>
    <dgm:cxn modelId="{3AC2328F-A63E-4189-A1BD-6372648CE3B4}" type="presOf" srcId="{5CB34A41-3D23-4C91-884F-53627DF0ED71}" destId="{CD17FB2E-D492-450B-88CC-25798E40E7D5}" srcOrd="0" destOrd="0" presId="urn:microsoft.com/office/officeart/2005/8/layout/cycle6"/>
    <dgm:cxn modelId="{AF878C9E-4F69-4B65-96BF-A009870A1B5C}" srcId="{F526B9D4-6313-41FF-89EC-97AFCAA4768A}" destId="{F3AD7537-52AB-4F88-8B20-4610C1AA5CC0}" srcOrd="7" destOrd="0" parTransId="{ACA6761C-905F-44A6-9087-671A28D70F14}" sibTransId="{BB7C457E-86C6-44DA-92A8-216D21394F46}"/>
    <dgm:cxn modelId="{5F69AD9E-ADBE-4EFA-ABFE-6D758CE2E440}" type="presOf" srcId="{35460CCB-D635-4856-ADEE-B174E13B7A8A}" destId="{1B6C3B3E-6BF9-42E2-A36D-9A6A7D72B17C}" srcOrd="0" destOrd="0" presId="urn:microsoft.com/office/officeart/2005/8/layout/cycle6"/>
    <dgm:cxn modelId="{470D7CAB-3903-4BB0-AB53-9EF8632E24DF}" type="presOf" srcId="{BB7C457E-86C6-44DA-92A8-216D21394F46}" destId="{66CB6EC4-8E85-43B0-AC4B-3EC93F675005}" srcOrd="0" destOrd="0" presId="urn:microsoft.com/office/officeart/2005/8/layout/cycle6"/>
    <dgm:cxn modelId="{DCB237CA-5842-4D35-91FE-A88CFA605318}" srcId="{F526B9D4-6313-41FF-89EC-97AFCAA4768A}" destId="{1AEDF7D5-FE44-4C5C-A704-6FE6DAFBDCF3}" srcOrd="1" destOrd="0" parTransId="{8958090F-394F-443D-8323-A49EE5FA09C1}" sibTransId="{E97CE858-2642-4CBE-BAF3-6A5E5639B15D}"/>
    <dgm:cxn modelId="{DC509DD9-C9B2-482B-A47E-D5A74EF53CE2}" srcId="{F526B9D4-6313-41FF-89EC-97AFCAA4768A}" destId="{24BD774B-9162-4419-8FD3-DA6D051ECC32}" srcOrd="2" destOrd="0" parTransId="{505BAED4-26DF-4800-8019-99A4BB349749}" sibTransId="{656337EA-6B71-4042-B3C4-5CB645AC0C42}"/>
    <dgm:cxn modelId="{5F031CDC-18B2-4ABB-B667-A4C5036D0E85}" type="presOf" srcId="{E97CE858-2642-4CBE-BAF3-6A5E5639B15D}" destId="{33E60506-E89E-4535-B9FB-8AFABE493B08}" srcOrd="0" destOrd="0" presId="urn:microsoft.com/office/officeart/2005/8/layout/cycle6"/>
    <dgm:cxn modelId="{141BAEDF-09D1-43C7-90C1-BBCB6432BF03}" type="presOf" srcId="{C5FEF464-DA11-4958-B590-27F8B155AB6C}" destId="{4C0DCAC4-CF86-474B-9DFE-2247BD9C4348}" srcOrd="0" destOrd="0" presId="urn:microsoft.com/office/officeart/2005/8/layout/cycle6"/>
    <dgm:cxn modelId="{063B84F5-DB03-4FC7-A311-CD99F6272BD2}" srcId="{F526B9D4-6313-41FF-89EC-97AFCAA4768A}" destId="{B8387560-096B-4558-A514-739030251535}" srcOrd="6" destOrd="0" parTransId="{8EF39CAF-5F06-40E0-970A-31A25697627E}" sibTransId="{8B3D41B4-1FA0-45FA-9D47-619FE20DA521}"/>
    <dgm:cxn modelId="{5834CC59-827C-449B-AAB7-73EA6942B2F4}" type="presParOf" srcId="{DEB4283D-4AF9-4326-890B-BD39D6470577}" destId="{2BB1AF6B-FCDD-4EE9-861D-1EF3BEF0B973}" srcOrd="0" destOrd="0" presId="urn:microsoft.com/office/officeart/2005/8/layout/cycle6"/>
    <dgm:cxn modelId="{EE93DAC2-85CE-4A8F-BC3B-99D0E2B5E3B9}" type="presParOf" srcId="{DEB4283D-4AF9-4326-890B-BD39D6470577}" destId="{005F8C4E-B9DD-4425-8ADE-EC9CF090707E}" srcOrd="1" destOrd="0" presId="urn:microsoft.com/office/officeart/2005/8/layout/cycle6"/>
    <dgm:cxn modelId="{7FF078E7-E7F3-4AEB-8A45-7F86313F6B42}" type="presParOf" srcId="{DEB4283D-4AF9-4326-890B-BD39D6470577}" destId="{1B6C3B3E-6BF9-42E2-A36D-9A6A7D72B17C}" srcOrd="2" destOrd="0" presId="urn:microsoft.com/office/officeart/2005/8/layout/cycle6"/>
    <dgm:cxn modelId="{B6B5F98F-0435-420B-AF2A-CB9AE59AA0D1}" type="presParOf" srcId="{DEB4283D-4AF9-4326-890B-BD39D6470577}" destId="{74130A5C-DFA7-4C6F-8409-89C22C0F2EEE}" srcOrd="3" destOrd="0" presId="urn:microsoft.com/office/officeart/2005/8/layout/cycle6"/>
    <dgm:cxn modelId="{AA637B32-D467-4C62-8293-73D3019D50BF}" type="presParOf" srcId="{DEB4283D-4AF9-4326-890B-BD39D6470577}" destId="{A0B201F2-B0DA-4518-973D-B75830C9DAB4}" srcOrd="4" destOrd="0" presId="urn:microsoft.com/office/officeart/2005/8/layout/cycle6"/>
    <dgm:cxn modelId="{40447520-9BB4-414C-8BFF-46C7C7AB7B18}" type="presParOf" srcId="{DEB4283D-4AF9-4326-890B-BD39D6470577}" destId="{33E60506-E89E-4535-B9FB-8AFABE493B08}" srcOrd="5" destOrd="0" presId="urn:microsoft.com/office/officeart/2005/8/layout/cycle6"/>
    <dgm:cxn modelId="{56409AF0-E889-4B34-9A3A-2117EB0A1141}" type="presParOf" srcId="{DEB4283D-4AF9-4326-890B-BD39D6470577}" destId="{82E0B53E-B13B-4DF8-9CE6-7B00F30D3082}" srcOrd="6" destOrd="0" presId="urn:microsoft.com/office/officeart/2005/8/layout/cycle6"/>
    <dgm:cxn modelId="{98C24CA5-39DE-4B1F-9CCD-79012EC2E846}" type="presParOf" srcId="{DEB4283D-4AF9-4326-890B-BD39D6470577}" destId="{C68945E9-0BC5-4B6E-B2A6-AC8021BEE422}" srcOrd="7" destOrd="0" presId="urn:microsoft.com/office/officeart/2005/8/layout/cycle6"/>
    <dgm:cxn modelId="{3E7D8D95-7883-4F63-9F9F-A0A7DC84EBB0}" type="presParOf" srcId="{DEB4283D-4AF9-4326-890B-BD39D6470577}" destId="{297CFE32-85C4-4AE0-92B9-DB7FF5C5A52F}" srcOrd="8" destOrd="0" presId="urn:microsoft.com/office/officeart/2005/8/layout/cycle6"/>
    <dgm:cxn modelId="{94311C77-17F6-4FAE-9AD3-2134FC59DAC5}" type="presParOf" srcId="{DEB4283D-4AF9-4326-890B-BD39D6470577}" destId="{4C0DCAC4-CF86-474B-9DFE-2247BD9C4348}" srcOrd="9" destOrd="0" presId="urn:microsoft.com/office/officeart/2005/8/layout/cycle6"/>
    <dgm:cxn modelId="{1672DCFF-5FE7-46F2-8533-8FF7BD3917FB}" type="presParOf" srcId="{DEB4283D-4AF9-4326-890B-BD39D6470577}" destId="{733BEFB8-986B-44FA-BEA7-0E539CD0DDE4}" srcOrd="10" destOrd="0" presId="urn:microsoft.com/office/officeart/2005/8/layout/cycle6"/>
    <dgm:cxn modelId="{3F627DC4-4E4B-48DC-A2EC-6B5C892A8FF7}" type="presParOf" srcId="{DEB4283D-4AF9-4326-890B-BD39D6470577}" destId="{E77B04F0-449A-4360-A5C9-A316B9AEDFC0}" srcOrd="11" destOrd="0" presId="urn:microsoft.com/office/officeart/2005/8/layout/cycle6"/>
    <dgm:cxn modelId="{175B36E7-2557-408E-91D4-DE5AD9FDA18B}" type="presParOf" srcId="{DEB4283D-4AF9-4326-890B-BD39D6470577}" destId="{62058A75-2E25-403A-84F7-C5E504903339}" srcOrd="12" destOrd="0" presId="urn:microsoft.com/office/officeart/2005/8/layout/cycle6"/>
    <dgm:cxn modelId="{ADCD2FE2-255A-4EED-B5BB-EF6AB5049DD4}" type="presParOf" srcId="{DEB4283D-4AF9-4326-890B-BD39D6470577}" destId="{AA03A7EB-D127-41C6-8B56-693D0B2872E5}" srcOrd="13" destOrd="0" presId="urn:microsoft.com/office/officeart/2005/8/layout/cycle6"/>
    <dgm:cxn modelId="{6B72C958-682E-4FE2-8448-A986AA5676AF}" type="presParOf" srcId="{DEB4283D-4AF9-4326-890B-BD39D6470577}" destId="{F83C2576-A378-40B0-960F-94F2733795E7}" srcOrd="14" destOrd="0" presId="urn:microsoft.com/office/officeart/2005/8/layout/cycle6"/>
    <dgm:cxn modelId="{350E490D-9D35-4F60-AA5E-BBDA942CC9A8}" type="presParOf" srcId="{DEB4283D-4AF9-4326-890B-BD39D6470577}" destId="{CD17FB2E-D492-450B-88CC-25798E40E7D5}" srcOrd="15" destOrd="0" presId="urn:microsoft.com/office/officeart/2005/8/layout/cycle6"/>
    <dgm:cxn modelId="{F00D508A-68C1-4A86-8F60-56410E9EA793}" type="presParOf" srcId="{DEB4283D-4AF9-4326-890B-BD39D6470577}" destId="{96D39829-863A-48BD-978C-F7B47BCAA107}" srcOrd="16" destOrd="0" presId="urn:microsoft.com/office/officeart/2005/8/layout/cycle6"/>
    <dgm:cxn modelId="{819EF380-4BC0-458D-B294-9FF33877CC9D}" type="presParOf" srcId="{DEB4283D-4AF9-4326-890B-BD39D6470577}" destId="{846370FE-0A8B-47EF-8F09-C1DE9E41C61E}" srcOrd="17" destOrd="0" presId="urn:microsoft.com/office/officeart/2005/8/layout/cycle6"/>
    <dgm:cxn modelId="{2194AEFC-DE37-48BB-B3B3-B47596652007}" type="presParOf" srcId="{DEB4283D-4AF9-4326-890B-BD39D6470577}" destId="{E6819BF8-4CDF-400D-99CB-3824A442CA32}" srcOrd="18" destOrd="0" presId="urn:microsoft.com/office/officeart/2005/8/layout/cycle6"/>
    <dgm:cxn modelId="{D8D4C05E-CD93-41E1-9F15-07E95ABDDD84}" type="presParOf" srcId="{DEB4283D-4AF9-4326-890B-BD39D6470577}" destId="{1A1D3E56-3C8D-40F8-A20F-AD61EB32561B}" srcOrd="19" destOrd="0" presId="urn:microsoft.com/office/officeart/2005/8/layout/cycle6"/>
    <dgm:cxn modelId="{1D86B30B-8BC7-4F8B-8BFB-97AE6FCE7034}" type="presParOf" srcId="{DEB4283D-4AF9-4326-890B-BD39D6470577}" destId="{B33283E0-5427-4F8A-837A-08228A0A9301}" srcOrd="20" destOrd="0" presId="urn:microsoft.com/office/officeart/2005/8/layout/cycle6"/>
    <dgm:cxn modelId="{C0D30E78-A5DD-4F49-8A5F-9423060D118B}" type="presParOf" srcId="{DEB4283D-4AF9-4326-890B-BD39D6470577}" destId="{51BD3EC2-E7F0-4BD9-B28E-E6BA1014D158}" srcOrd="21" destOrd="0" presId="urn:microsoft.com/office/officeart/2005/8/layout/cycle6"/>
    <dgm:cxn modelId="{06D12F19-CFE6-41AB-A02C-233A39EFDAB0}" type="presParOf" srcId="{DEB4283D-4AF9-4326-890B-BD39D6470577}" destId="{C2CBA360-8561-4A3E-95E8-7AA0B1F32C9C}" srcOrd="22" destOrd="0" presId="urn:microsoft.com/office/officeart/2005/8/layout/cycle6"/>
    <dgm:cxn modelId="{3F6CF5EA-9C63-4D3B-859A-2F4EF1FEBEC0}" type="presParOf" srcId="{DEB4283D-4AF9-4326-890B-BD39D6470577}" destId="{66CB6EC4-8E85-43B0-AC4B-3EC93F675005}" srcOrd="23"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B1AF6B-FCDD-4EE9-861D-1EF3BEF0B973}">
      <dsp:nvSpPr>
        <dsp:cNvPr id="0" name=""/>
        <dsp:cNvSpPr/>
      </dsp:nvSpPr>
      <dsp:spPr>
        <a:xfrm>
          <a:off x="2319615" y="-20113"/>
          <a:ext cx="1805321" cy="74848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Consumer Control</a:t>
          </a:r>
        </a:p>
      </dsp:txBody>
      <dsp:txXfrm>
        <a:off x="2356153" y="16425"/>
        <a:ext cx="1732245" cy="675408"/>
      </dsp:txXfrm>
    </dsp:sp>
    <dsp:sp modelId="{1B6C3B3E-6BF9-42E2-A36D-9A6A7D72B17C}">
      <dsp:nvSpPr>
        <dsp:cNvPr id="0" name=""/>
        <dsp:cNvSpPr/>
      </dsp:nvSpPr>
      <dsp:spPr>
        <a:xfrm>
          <a:off x="1822764" y="530991"/>
          <a:ext cx="3669468" cy="3669468"/>
        </a:xfrm>
        <a:custGeom>
          <a:avLst/>
          <a:gdLst/>
          <a:ahLst/>
          <a:cxnLst/>
          <a:rect l="0" t="0" r="0" b="0"/>
          <a:pathLst>
            <a:path>
              <a:moveTo>
                <a:pt x="2306209" y="61612"/>
              </a:moveTo>
              <a:arcTo wR="1834734" hR="1834734" stAng="17093428" swAng="76867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4130A5C-DFA7-4C6F-8409-89C22C0F2EEE}">
      <dsp:nvSpPr>
        <dsp:cNvPr id="0" name=""/>
        <dsp:cNvSpPr/>
      </dsp:nvSpPr>
      <dsp:spPr>
        <a:xfrm>
          <a:off x="3896945" y="743236"/>
          <a:ext cx="1743203" cy="55227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Integration</a:t>
          </a:r>
        </a:p>
      </dsp:txBody>
      <dsp:txXfrm>
        <a:off x="3923905" y="770196"/>
        <a:ext cx="1689283" cy="498351"/>
      </dsp:txXfrm>
    </dsp:sp>
    <dsp:sp modelId="{33E60506-E89E-4535-B9FB-8AFABE493B08}">
      <dsp:nvSpPr>
        <dsp:cNvPr id="0" name=""/>
        <dsp:cNvSpPr/>
      </dsp:nvSpPr>
      <dsp:spPr>
        <a:xfrm>
          <a:off x="1360134" y="18093"/>
          <a:ext cx="3669468" cy="3669468"/>
        </a:xfrm>
        <a:custGeom>
          <a:avLst/>
          <a:gdLst/>
          <a:ahLst/>
          <a:cxnLst/>
          <a:rect l="0" t="0" r="0" b="0"/>
          <a:pathLst>
            <a:path>
              <a:moveTo>
                <a:pt x="3584537" y="1282974"/>
              </a:moveTo>
              <a:arcTo wR="1834734" hR="1834734" stAng="20549912" swAng="107570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2E0B53E-B13B-4DF8-9CE6-7B00F30D3082}">
      <dsp:nvSpPr>
        <dsp:cNvPr id="0" name=""/>
        <dsp:cNvSpPr/>
      </dsp:nvSpPr>
      <dsp:spPr>
        <a:xfrm>
          <a:off x="4385305" y="1872331"/>
          <a:ext cx="1343408" cy="633061"/>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Peer Support</a:t>
          </a:r>
        </a:p>
      </dsp:txBody>
      <dsp:txXfrm>
        <a:off x="4416208" y="1903234"/>
        <a:ext cx="1281602" cy="571255"/>
      </dsp:txXfrm>
    </dsp:sp>
    <dsp:sp modelId="{297CFE32-85C4-4AE0-92B9-DB7FF5C5A52F}">
      <dsp:nvSpPr>
        <dsp:cNvPr id="0" name=""/>
        <dsp:cNvSpPr/>
      </dsp:nvSpPr>
      <dsp:spPr>
        <a:xfrm>
          <a:off x="1388194" y="350420"/>
          <a:ext cx="3669468" cy="3669468"/>
        </a:xfrm>
        <a:custGeom>
          <a:avLst/>
          <a:gdLst/>
          <a:ahLst/>
          <a:cxnLst/>
          <a:rect l="0" t="0" r="0" b="0"/>
          <a:pathLst>
            <a:path>
              <a:moveTo>
                <a:pt x="3640151" y="2161412"/>
              </a:moveTo>
              <a:arcTo wR="1834734" hR="1834734" stAng="615378" swAng="120787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C0DCAC4-CF86-474B-9DFE-2247BD9C4348}">
      <dsp:nvSpPr>
        <dsp:cNvPr id="0" name=""/>
        <dsp:cNvSpPr/>
      </dsp:nvSpPr>
      <dsp:spPr>
        <a:xfrm>
          <a:off x="3834680" y="3118885"/>
          <a:ext cx="1561626" cy="5235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Advocacy</a:t>
          </a:r>
        </a:p>
      </dsp:txBody>
      <dsp:txXfrm>
        <a:off x="3860236" y="3144441"/>
        <a:ext cx="1510514" cy="472408"/>
      </dsp:txXfrm>
    </dsp:sp>
    <dsp:sp modelId="{E77B04F0-449A-4360-A5C9-A316B9AEDFC0}">
      <dsp:nvSpPr>
        <dsp:cNvPr id="0" name=""/>
        <dsp:cNvSpPr/>
      </dsp:nvSpPr>
      <dsp:spPr>
        <a:xfrm>
          <a:off x="1528489" y="254364"/>
          <a:ext cx="3669468" cy="3669468"/>
        </a:xfrm>
        <a:custGeom>
          <a:avLst/>
          <a:gdLst/>
          <a:ahLst/>
          <a:cxnLst/>
          <a:rect l="0" t="0" r="0" b="0"/>
          <a:pathLst>
            <a:path>
              <a:moveTo>
                <a:pt x="2807747" y="3390207"/>
              </a:moveTo>
              <a:arcTo wR="1834734" hR="1834734" stAng="3478339" swAng="75024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2058A75-2E25-403A-84F7-C5E504903339}">
      <dsp:nvSpPr>
        <dsp:cNvPr id="0" name=""/>
        <dsp:cNvSpPr/>
      </dsp:nvSpPr>
      <dsp:spPr>
        <a:xfrm>
          <a:off x="1630120" y="3736130"/>
          <a:ext cx="2342419" cy="395641"/>
        </a:xfrm>
        <a:prstGeom prst="round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Self-Determination</a:t>
          </a:r>
        </a:p>
      </dsp:txBody>
      <dsp:txXfrm>
        <a:off x="1649434" y="3755444"/>
        <a:ext cx="2303791" cy="357013"/>
      </dsp:txXfrm>
    </dsp:sp>
    <dsp:sp modelId="{F83C2576-A378-40B0-960F-94F2733795E7}">
      <dsp:nvSpPr>
        <dsp:cNvPr id="0" name=""/>
        <dsp:cNvSpPr/>
      </dsp:nvSpPr>
      <dsp:spPr>
        <a:xfrm>
          <a:off x="1238764" y="232126"/>
          <a:ext cx="3669468" cy="3669468"/>
        </a:xfrm>
        <a:custGeom>
          <a:avLst/>
          <a:gdLst/>
          <a:ahLst/>
          <a:cxnLst/>
          <a:rect l="0" t="0" r="0" b="0"/>
          <a:pathLst>
            <a:path>
              <a:moveTo>
                <a:pt x="1070105" y="3502545"/>
              </a:moveTo>
              <a:arcTo wR="1834734" hR="1834734" stAng="6877782" swAng="64528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D17FB2E-D492-450B-88CC-25798E40E7D5}">
      <dsp:nvSpPr>
        <dsp:cNvPr id="0" name=""/>
        <dsp:cNvSpPr/>
      </dsp:nvSpPr>
      <dsp:spPr>
        <a:xfrm>
          <a:off x="1188019" y="2944156"/>
          <a:ext cx="1085474" cy="616501"/>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Equal Access</a:t>
          </a:r>
        </a:p>
      </dsp:txBody>
      <dsp:txXfrm>
        <a:off x="1218114" y="2974251"/>
        <a:ext cx="1025284" cy="556311"/>
      </dsp:txXfrm>
    </dsp:sp>
    <dsp:sp modelId="{846370FE-0A8B-47EF-8F09-C1DE9E41C61E}">
      <dsp:nvSpPr>
        <dsp:cNvPr id="0" name=""/>
        <dsp:cNvSpPr/>
      </dsp:nvSpPr>
      <dsp:spPr>
        <a:xfrm>
          <a:off x="1153964" y="-33402"/>
          <a:ext cx="3669468" cy="3669468"/>
        </a:xfrm>
        <a:custGeom>
          <a:avLst/>
          <a:gdLst/>
          <a:ahLst/>
          <a:cxnLst/>
          <a:rect l="0" t="0" r="0" b="0"/>
          <a:pathLst>
            <a:path>
              <a:moveTo>
                <a:pt x="397334" y="2974967"/>
              </a:moveTo>
              <a:arcTo wR="1834734" hR="1834734" stAng="8494585" swAng="60855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6819BF8-4CDF-400D-99CB-3824A442CA32}">
      <dsp:nvSpPr>
        <dsp:cNvPr id="0" name=""/>
        <dsp:cNvSpPr/>
      </dsp:nvSpPr>
      <dsp:spPr>
        <a:xfrm>
          <a:off x="588641" y="2091643"/>
          <a:ext cx="1462737" cy="576061"/>
        </a:xfrm>
        <a:prstGeom prst="round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Full Inclusion</a:t>
          </a:r>
        </a:p>
      </dsp:txBody>
      <dsp:txXfrm>
        <a:off x="616762" y="2119764"/>
        <a:ext cx="1406495" cy="519819"/>
      </dsp:txXfrm>
    </dsp:sp>
    <dsp:sp modelId="{B33283E0-5427-4F8A-837A-08228A0A9301}">
      <dsp:nvSpPr>
        <dsp:cNvPr id="0" name=""/>
        <dsp:cNvSpPr/>
      </dsp:nvSpPr>
      <dsp:spPr>
        <a:xfrm>
          <a:off x="1312937" y="257479"/>
          <a:ext cx="3669468" cy="3669468"/>
        </a:xfrm>
        <a:custGeom>
          <a:avLst/>
          <a:gdLst/>
          <a:ahLst/>
          <a:cxnLst/>
          <a:rect l="0" t="0" r="0" b="0"/>
          <a:pathLst>
            <a:path>
              <a:moveTo>
                <a:pt x="11" y="1828103"/>
              </a:moveTo>
              <a:arcTo wR="1834734" hR="1834734" stAng="10812425" swAng="111821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1BD3EC2-E7F0-4BD9-B28E-E6BA1014D158}">
      <dsp:nvSpPr>
        <dsp:cNvPr id="0" name=""/>
        <dsp:cNvSpPr/>
      </dsp:nvSpPr>
      <dsp:spPr>
        <a:xfrm>
          <a:off x="635460" y="980011"/>
          <a:ext cx="1797566" cy="513862"/>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Segoe UI" panose="020B0502040204020203" pitchFamily="34" charset="0"/>
              <a:cs typeface="Segoe UI" panose="020B0502040204020203" pitchFamily="34" charset="0"/>
            </a:rPr>
            <a:t>Leadership</a:t>
          </a:r>
        </a:p>
      </dsp:txBody>
      <dsp:txXfrm>
        <a:off x="660545" y="1005096"/>
        <a:ext cx="1747396" cy="463692"/>
      </dsp:txXfrm>
    </dsp:sp>
    <dsp:sp modelId="{66CB6EC4-8E85-43B0-AC4B-3EC93F675005}">
      <dsp:nvSpPr>
        <dsp:cNvPr id="0" name=""/>
        <dsp:cNvSpPr/>
      </dsp:nvSpPr>
      <dsp:spPr>
        <a:xfrm>
          <a:off x="1142717" y="469547"/>
          <a:ext cx="3669468" cy="3669468"/>
        </a:xfrm>
        <a:custGeom>
          <a:avLst/>
          <a:gdLst/>
          <a:ahLst/>
          <a:cxnLst/>
          <a:rect l="0" t="0" r="0" b="0"/>
          <a:pathLst>
            <a:path>
              <a:moveTo>
                <a:pt x="570111" y="505456"/>
              </a:moveTo>
              <a:arcTo wR="1834734" hR="1834734" stAng="13585671" swAng="134009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CD0DF-BF76-B1D1-5AE0-A3C40A73A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2A9671-4720-3D8F-5D4D-4161B4AFA9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974EE6-2876-87D6-0AF3-F77E7A8363DC}"/>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5" name="Footer Placeholder 4">
            <a:extLst>
              <a:ext uri="{FF2B5EF4-FFF2-40B4-BE49-F238E27FC236}">
                <a16:creationId xmlns:a16="http://schemas.microsoft.com/office/drawing/2014/main" id="{0E20AEF9-2F01-F384-A00C-B332C5CDB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89270A-512A-BA41-93EB-DA2827931B84}"/>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1079264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AAF4D-99AB-F64F-241C-C0F8F70897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CA6D0-B4A6-49E5-C7FD-102489D7C3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1A4C7A-8D9E-BC97-CD92-CEF9E3BAEFC7}"/>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5" name="Footer Placeholder 4">
            <a:extLst>
              <a:ext uri="{FF2B5EF4-FFF2-40B4-BE49-F238E27FC236}">
                <a16:creationId xmlns:a16="http://schemas.microsoft.com/office/drawing/2014/main" id="{5878E0AB-4354-8E0A-B9D0-D4D5E54766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C64531-4030-5B5B-F6D3-B75E0D08A555}"/>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3484546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2BB35-7C41-24AC-795B-644298EADED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F08C13-DD05-D286-F94B-6E79F024F7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564AD-EF2B-6EE4-7AEC-1540C97BF4BE}"/>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5" name="Footer Placeholder 4">
            <a:extLst>
              <a:ext uri="{FF2B5EF4-FFF2-40B4-BE49-F238E27FC236}">
                <a16:creationId xmlns:a16="http://schemas.microsoft.com/office/drawing/2014/main" id="{EB6B2EB3-BB80-D7CE-D8C6-266792723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6C943A-FAB1-AFF6-66CF-E0462967742C}"/>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179699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928B4-901D-E924-1902-4C0CA09495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C0E1D3-42CD-1D71-6976-C90524EFAA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D9878-7D96-75A1-9664-E7B3A236E833}"/>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5" name="Footer Placeholder 4">
            <a:extLst>
              <a:ext uri="{FF2B5EF4-FFF2-40B4-BE49-F238E27FC236}">
                <a16:creationId xmlns:a16="http://schemas.microsoft.com/office/drawing/2014/main" id="{A430BA08-D793-D889-3747-FE9DEF644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02FCC3-C167-CDB6-C2F9-9BA0BDBE8A60}"/>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16515745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37CD6-93E5-F98D-C4C8-A0D23831A3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E6147B-FF1B-83CD-CD6C-A0F372046A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F3CB4-71AC-0FCD-0B6E-543B51228F91}"/>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5" name="Footer Placeholder 4">
            <a:extLst>
              <a:ext uri="{FF2B5EF4-FFF2-40B4-BE49-F238E27FC236}">
                <a16:creationId xmlns:a16="http://schemas.microsoft.com/office/drawing/2014/main" id="{4092EB86-D7DD-2E26-4A2E-6D57E941BD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E2BC20-7857-5CDB-9E1F-0704CA00D586}"/>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3267191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AA06B-CB98-21EA-D81F-7A5D16C586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7B6687-F641-C764-C179-645A65B54C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56D55D-80E9-1CAA-CB4B-D375B6ABF5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742DBD-C263-C892-F20B-6A079A164A3E}"/>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6" name="Footer Placeholder 5">
            <a:extLst>
              <a:ext uri="{FF2B5EF4-FFF2-40B4-BE49-F238E27FC236}">
                <a16:creationId xmlns:a16="http://schemas.microsoft.com/office/drawing/2014/main" id="{A9DBF84C-4CA7-EB4C-CD6E-7853F0822B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80AC2A-B5AE-3AAF-4418-717A7B753B8F}"/>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687032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A023-4159-B78D-368B-AECA5C5561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6CA78A-4C06-46C6-A9EC-C0F28D8077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8307559-0E85-AF05-C44D-8BE17B36B6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5BBDB2-0CF3-A93A-10D7-F2F1BAE401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A5577E-2827-D8C8-3EDC-DA2490691A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EDDCAB-A138-23FE-B2A0-EF2818230E54}"/>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8" name="Footer Placeholder 7">
            <a:extLst>
              <a:ext uri="{FF2B5EF4-FFF2-40B4-BE49-F238E27FC236}">
                <a16:creationId xmlns:a16="http://schemas.microsoft.com/office/drawing/2014/main" id="{60732627-820F-EA9E-5121-4BF7495B2E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D0D056-560B-6825-EE8D-F6B0D89C969F}"/>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1190934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26E64-6F09-4587-244C-E267C141E3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9E160E-BF10-CFCA-3A84-A2388C4E09AD}"/>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4" name="Footer Placeholder 3">
            <a:extLst>
              <a:ext uri="{FF2B5EF4-FFF2-40B4-BE49-F238E27FC236}">
                <a16:creationId xmlns:a16="http://schemas.microsoft.com/office/drawing/2014/main" id="{E22807B1-AC91-A5C6-8380-8F59563347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B7FF4-58E4-7AF8-48DD-E96726AE1E7B}"/>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504827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566DD0-44FC-9658-2B58-1AA54E6DB505}"/>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3" name="Footer Placeholder 2">
            <a:extLst>
              <a:ext uri="{FF2B5EF4-FFF2-40B4-BE49-F238E27FC236}">
                <a16:creationId xmlns:a16="http://schemas.microsoft.com/office/drawing/2014/main" id="{87556911-00ED-5317-24EB-871F79CA07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C41D55-7173-102D-4AB2-B5B9B1D68A56}"/>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949755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C6C64-17FB-3B56-298A-296847B671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641C48-B20F-46CA-D407-97C3A085E4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D7E16A-F89E-2AF1-EDB3-118AD7E876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C41829-C8E4-2CDE-D4CC-1B257D9D1354}"/>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6" name="Footer Placeholder 5">
            <a:extLst>
              <a:ext uri="{FF2B5EF4-FFF2-40B4-BE49-F238E27FC236}">
                <a16:creationId xmlns:a16="http://schemas.microsoft.com/office/drawing/2014/main" id="{F482E930-0BC6-D59B-14CD-9BB129648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074017-AE41-C576-9CA2-85E375A95757}"/>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4142996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4FB8C-CC0B-F0C8-ED6A-030A78434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D30EB1-130A-ED2B-7E4E-90D370DBF1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E9AD04D-F6F6-4D5D-7133-FE8A948B5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4DD03A-5D17-3D10-D377-A0F7F10BF7BA}"/>
              </a:ext>
            </a:extLst>
          </p:cNvPr>
          <p:cNvSpPr>
            <a:spLocks noGrp="1"/>
          </p:cNvSpPr>
          <p:nvPr>
            <p:ph type="dt" sz="half" idx="10"/>
          </p:nvPr>
        </p:nvSpPr>
        <p:spPr/>
        <p:txBody>
          <a:bodyPr/>
          <a:lstStyle/>
          <a:p>
            <a:fld id="{6D2AEB00-1482-492E-8E22-720111BD9671}" type="datetimeFigureOut">
              <a:rPr lang="en-US" smtClean="0"/>
              <a:t>12/23/2022</a:t>
            </a:fld>
            <a:endParaRPr lang="en-US"/>
          </a:p>
        </p:txBody>
      </p:sp>
      <p:sp>
        <p:nvSpPr>
          <p:cNvPr id="6" name="Footer Placeholder 5">
            <a:extLst>
              <a:ext uri="{FF2B5EF4-FFF2-40B4-BE49-F238E27FC236}">
                <a16:creationId xmlns:a16="http://schemas.microsoft.com/office/drawing/2014/main" id="{12C4748F-2C93-986F-96DD-2835DC6C17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1C00D-ED09-229F-4288-30CB41F5A86C}"/>
              </a:ext>
            </a:extLst>
          </p:cNvPr>
          <p:cNvSpPr>
            <a:spLocks noGrp="1"/>
          </p:cNvSpPr>
          <p:nvPr>
            <p:ph type="sldNum" sz="quarter" idx="12"/>
          </p:nvPr>
        </p:nvSpPr>
        <p:spPr/>
        <p:txBody>
          <a:bodyPr/>
          <a:lstStyle/>
          <a:p>
            <a:fld id="{D05A4BF4-63DE-42B8-95C5-BF7FBC9286E0}" type="slidenum">
              <a:rPr lang="en-US" smtClean="0"/>
              <a:t>‹#›</a:t>
            </a:fld>
            <a:endParaRPr lang="en-US"/>
          </a:p>
        </p:txBody>
      </p:sp>
    </p:spTree>
    <p:extLst>
      <p:ext uri="{BB962C8B-B14F-4D97-AF65-F5344CB8AC3E}">
        <p14:creationId xmlns:p14="http://schemas.microsoft.com/office/powerpoint/2010/main" val="2741138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5ED021-7D3F-FEB8-2894-5726535E71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F9477-6169-C8C6-E481-588B1B9F3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BEA3EE-838B-7EEE-2744-DF57F0B173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2AEB00-1482-492E-8E22-720111BD9671}" type="datetimeFigureOut">
              <a:rPr lang="en-US" smtClean="0"/>
              <a:t>12/23/2022</a:t>
            </a:fld>
            <a:endParaRPr lang="en-US"/>
          </a:p>
        </p:txBody>
      </p:sp>
      <p:sp>
        <p:nvSpPr>
          <p:cNvPr id="5" name="Footer Placeholder 4">
            <a:extLst>
              <a:ext uri="{FF2B5EF4-FFF2-40B4-BE49-F238E27FC236}">
                <a16:creationId xmlns:a16="http://schemas.microsoft.com/office/drawing/2014/main" id="{8F277182-7F4A-D9C1-0AC4-EB50EB7356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05F409-1915-6167-9265-DCE54C25CA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A4BF4-63DE-42B8-95C5-BF7FBC9286E0}" type="slidenum">
              <a:rPr lang="en-US" smtClean="0"/>
              <a:t>‹#›</a:t>
            </a:fld>
            <a:endParaRPr lang="en-US"/>
          </a:p>
        </p:txBody>
      </p:sp>
    </p:spTree>
    <p:extLst>
      <p:ext uri="{BB962C8B-B14F-4D97-AF65-F5344CB8AC3E}">
        <p14:creationId xmlns:p14="http://schemas.microsoft.com/office/powerpoint/2010/main" val="3873632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acl.gov/about-acl/authorizing-statutes/help-america-vote-act" TargetMode="External"/><Relationship Id="rId13" Type="http://schemas.openxmlformats.org/officeDocument/2006/relationships/image" Target="../media/image11.png"/><Relationship Id="rId3" Type="http://schemas.openxmlformats.org/officeDocument/2006/relationships/hyperlink" Target="https://acl.gov/node/106" TargetMode="External"/><Relationship Id="rId7" Type="http://schemas.openxmlformats.org/officeDocument/2006/relationships/hyperlink" Target="https://acl.gov/about-acl/authorizing-statutes/health-insurance-portability-and-accountability-act-hipaa" TargetMode="External"/><Relationship Id="rId12"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s://acl.gov/about-acl/elder-justice-act" TargetMode="External"/><Relationship Id="rId11" Type="http://schemas.openxmlformats.org/officeDocument/2006/relationships/hyperlink" Target="https://acl.gov/about-acl/rehabilitation-act" TargetMode="External"/><Relationship Id="rId5" Type="http://schemas.openxmlformats.org/officeDocument/2006/relationships/hyperlink" Target="https://acl.gov/node/460" TargetMode="External"/><Relationship Id="rId10" Type="http://schemas.openxmlformats.org/officeDocument/2006/relationships/hyperlink" Target="https://acl.gov/about-acl/authorizing-statutes/public-health-service-act" TargetMode="External"/><Relationship Id="rId4" Type="http://schemas.openxmlformats.org/officeDocument/2006/relationships/hyperlink" Target="https://acl.gov/node/650/" TargetMode="External"/><Relationship Id="rId9" Type="http://schemas.openxmlformats.org/officeDocument/2006/relationships/hyperlink" Target="https://acl.gov/about-acl/authorizing-statutes/medicare-improvements-patients-and-providers-act-2008" TargetMode="External"/><Relationship Id="rId1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acl.gov/programs/centers-independent-living/list-cils-and-spils" TargetMode="External"/><Relationship Id="rId7" Type="http://schemas.openxmlformats.org/officeDocument/2006/relationships/image" Target="../media/image9.png"/><Relationship Id="rId2" Type="http://schemas.openxmlformats.org/officeDocument/2006/relationships/hyperlink" Target="https://acl.gov/ils-programs" TargetMode="Externa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acl.gov/programs/aging-and-disability-networks" TargetMode="External"/><Relationship Id="rId4" Type="http://schemas.openxmlformats.org/officeDocument/2006/relationships/hyperlink" Target="https://acl.gov/about-acl/policy-and-regulation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mailto:mailto:jpeden@milp.us" TargetMode="Externa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mailto:thoar@milp.u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bzd3bc.a2cdn1.secureserver.net/wp-content/uploads/2022/06/Legislative-and-Advocacy-Priorities-Summer-2022.pdf" TargetMode="External"/><Relationship Id="rId7"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hyperlink" Target="https://bzd3bc.a2cdn1.secureserver.net/wp-content/uploads/2022/06/Legislative-and-Advocacy-Priorities-Summer-2022.mp3" TargetMode="External"/><Relationship Id="rId5" Type="http://schemas.openxmlformats.org/officeDocument/2006/relationships/hyperlink" Target="https://bzd3bc.a2cdn1.secureserver.net/wp-content/uploads/2022/06/Legislative-and-Advocacy-Priorities-Summer-2022.txt" TargetMode="External"/><Relationship Id="rId4" Type="http://schemas.openxmlformats.org/officeDocument/2006/relationships/hyperlink" Target="https://bzd3bc.a2cdn1.secureserver.net/wp-content/uploads/2022/06/Legislative-and-Advocacy-Priorities-Summer-2022.docx" TargetMode="External"/></Relationships>
</file>

<file path=ppt/slides/_rels/slide15.xml.rels><?xml version="1.0" encoding="UTF-8" standalone="yes"?>
<Relationships xmlns="http://schemas.openxmlformats.org/package/2006/relationships"><Relationship Id="rId13" Type="http://schemas.openxmlformats.org/officeDocument/2006/relationships/hyperlink" Target="https://www.ilru.org/topics/information-referral" TargetMode="External"/><Relationship Id="rId18" Type="http://schemas.openxmlformats.org/officeDocument/2006/relationships/hyperlink" Target="https://www.ilru.org/topics/cil-financial-management" TargetMode="External"/><Relationship Id="rId26" Type="http://schemas.openxmlformats.org/officeDocument/2006/relationships/hyperlink" Target="https://www.ilru.org/topics/emergency-preparedness" TargetMode="External"/><Relationship Id="rId39" Type="http://schemas.openxmlformats.org/officeDocument/2006/relationships/image" Target="../media/image4.png"/><Relationship Id="rId21" Type="http://schemas.openxmlformats.org/officeDocument/2006/relationships/hyperlink" Target="https://www.ilru.org/topics/outcome-measures" TargetMode="External"/><Relationship Id="rId34" Type="http://schemas.openxmlformats.org/officeDocument/2006/relationships/hyperlink" Target="https://www.ilru.org/topics/il-history-philosophy" TargetMode="External"/><Relationship Id="rId7" Type="http://schemas.openxmlformats.org/officeDocument/2006/relationships/hyperlink" Target="https://www.ilru.org/houston-livable-communities-initiative" TargetMode="External"/><Relationship Id="rId12" Type="http://schemas.openxmlformats.org/officeDocument/2006/relationships/hyperlink" Target="https://www.ilru.org/topics/il-skills-training" TargetMode="External"/><Relationship Id="rId17" Type="http://schemas.openxmlformats.org/officeDocument/2006/relationships/hyperlink" Target="https://www.ilru.org/topics/youth-transition" TargetMode="External"/><Relationship Id="rId25" Type="http://schemas.openxmlformats.org/officeDocument/2006/relationships/hyperlink" Target="https://www.ilru.org/topics/disability-law-olmstead-implementation" TargetMode="External"/><Relationship Id="rId33" Type="http://schemas.openxmlformats.org/officeDocument/2006/relationships/hyperlink" Target="https://www.ilru.org/topics/il-administration" TargetMode="External"/><Relationship Id="rId38" Type="http://schemas.openxmlformats.org/officeDocument/2006/relationships/hyperlink" Target="https://www.ilru.org/topics/state-plan-for-independent-living-spil" TargetMode="External"/><Relationship Id="rId2" Type="http://schemas.openxmlformats.org/officeDocument/2006/relationships/hyperlink" Target="https://www.ilru.org/" TargetMode="External"/><Relationship Id="rId16" Type="http://schemas.openxmlformats.org/officeDocument/2006/relationships/hyperlink" Target="https://www.ilru.org/topics/systems-individual-advocacy" TargetMode="External"/><Relationship Id="rId20" Type="http://schemas.openxmlformats.org/officeDocument/2006/relationships/hyperlink" Target="https://www.ilru.org/topics/consumer-information-files" TargetMode="External"/><Relationship Id="rId29" Type="http://schemas.openxmlformats.org/officeDocument/2006/relationships/hyperlink" Target="https://www.ilru.org/topics/home-and-community-based-services" TargetMode="External"/><Relationship Id="rId1" Type="http://schemas.openxmlformats.org/officeDocument/2006/relationships/slideLayout" Target="../slideLayouts/slideLayout2.xml"/><Relationship Id="rId6" Type="http://schemas.openxmlformats.org/officeDocument/2006/relationships/hyperlink" Target="https://www.ilru.org/projects/chril" TargetMode="External"/><Relationship Id="rId11" Type="http://schemas.openxmlformats.org/officeDocument/2006/relationships/hyperlink" Target="https://www.ilru.org/topics/cil-core-services" TargetMode="External"/><Relationship Id="rId24" Type="http://schemas.openxmlformats.org/officeDocument/2006/relationships/hyperlink" Target="https://www.ilru.org/topics/cil-programs-services" TargetMode="External"/><Relationship Id="rId32" Type="http://schemas.openxmlformats.org/officeDocument/2006/relationships/hyperlink" Target="https://www.ilru.org/topics/housing" TargetMode="External"/><Relationship Id="rId37" Type="http://schemas.openxmlformats.org/officeDocument/2006/relationships/hyperlink" Target="https://www.ilru.org/topics/silc-roles-responsibilities" TargetMode="External"/><Relationship Id="rId5" Type="http://schemas.openxmlformats.org/officeDocument/2006/relationships/hyperlink" Target="https://www.ilru.org/topics/business-acumen" TargetMode="External"/><Relationship Id="rId15" Type="http://schemas.openxmlformats.org/officeDocument/2006/relationships/hyperlink" Target="https://www.ilru.org/topics/peer-counseling-peer-support" TargetMode="External"/><Relationship Id="rId23" Type="http://schemas.openxmlformats.org/officeDocument/2006/relationships/hyperlink" Target="https://www.ilru.org/topics/public-relations-marketing" TargetMode="External"/><Relationship Id="rId28" Type="http://schemas.openxmlformats.org/officeDocument/2006/relationships/hyperlink" Target="https://www.ilru.org/topics/health-and-wellness" TargetMode="External"/><Relationship Id="rId36" Type="http://schemas.openxmlformats.org/officeDocument/2006/relationships/hyperlink" Target="https://www.ilru.org/topics/silc-operations" TargetMode="External"/><Relationship Id="rId10" Type="http://schemas.openxmlformats.org/officeDocument/2006/relationships/hyperlink" Target="https://www.ilru.org/topics/assistive-technology" TargetMode="External"/><Relationship Id="rId19" Type="http://schemas.openxmlformats.org/officeDocument/2006/relationships/hyperlink" Target="https://www.ilru.org/topics/cil-management-operations" TargetMode="External"/><Relationship Id="rId31" Type="http://schemas.openxmlformats.org/officeDocument/2006/relationships/hyperlink" Target="https://www.ilru.org/topics/personal-assistance-services-pas" TargetMode="External"/><Relationship Id="rId4" Type="http://schemas.openxmlformats.org/officeDocument/2006/relationships/hyperlink" Target="https://ilru.org/projects/cil-diversity/" TargetMode="External"/><Relationship Id="rId9" Type="http://schemas.openxmlformats.org/officeDocument/2006/relationships/hyperlink" Target="https://www.ilru.org/topics/americans-with-disabilities-act" TargetMode="External"/><Relationship Id="rId14" Type="http://schemas.openxmlformats.org/officeDocument/2006/relationships/hyperlink" Target="https://www.ilru.org/topics/institutional-transition-diversion" TargetMode="External"/><Relationship Id="rId22" Type="http://schemas.openxmlformats.org/officeDocument/2006/relationships/hyperlink" Target="https://www.ilru.org/topics/ppr-704-reporting" TargetMode="External"/><Relationship Id="rId27" Type="http://schemas.openxmlformats.org/officeDocument/2006/relationships/hyperlink" Target="https://www.ilru.org/topics/gathering-analyzing-utilizing-data" TargetMode="External"/><Relationship Id="rId30" Type="http://schemas.openxmlformats.org/officeDocument/2006/relationships/hyperlink" Target="https://www.ilru.org/topics/managed-care" TargetMode="External"/><Relationship Id="rId35" Type="http://schemas.openxmlformats.org/officeDocument/2006/relationships/hyperlink" Target="https://www.ilru.org/topics/inclusion-diversity-underserved-populations" TargetMode="External"/><Relationship Id="rId8" Type="http://schemas.openxmlformats.org/officeDocument/2006/relationships/image" Target="../media/image17.png"/><Relationship Id="rId3" Type="http://schemas.openxmlformats.org/officeDocument/2006/relationships/hyperlink" Target="https://www.ilru.org/projects/cil-net/cil-home"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ilnet-ta.org/wp/" TargetMode="External"/><Relationship Id="rId7" Type="http://schemas.openxmlformats.org/officeDocument/2006/relationships/image" Target="../media/image4.png"/><Relationship Id="rId2" Type="http://schemas.openxmlformats.org/officeDocument/2006/relationships/hyperlink" Target="https://www.ilru.org/users/paula-mcelwee" TargetMode="Externa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mailto:paulamcelwee.ilru@gmail.co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april-rural.org/index.php/en/"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hyperlink" Target="https://adapt.org/"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adapt.org/the-story-of-adapt-trailer/" TargetMode="Externa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disabilitylawco.org/client-assistance-program" TargetMode="External"/><Relationship Id="rId4" Type="http://schemas.openxmlformats.org/officeDocument/2006/relationships/hyperlink" Target="https://disabilitylawco.org/"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ockymountainada.org/" TargetMode="External"/><Relationship Id="rId7"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www.mtc-inc.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nasilc.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8.xml.rels><?xml version="1.0" encoding="UTF-8" standalone="yes"?>
<Relationships xmlns="http://schemas.openxmlformats.org/package/2006/relationships"><Relationship Id="rId2" Type="http://schemas.openxmlformats.org/officeDocument/2006/relationships/image" Target="../media/image34.pd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www.facebook.com/groups/365083020207330/" TargetMode="Externa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hyperlink" Target="https://www.access-board.gov/" TargetMode="External"/><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acl.gov/sites/default/files/programs/2017-10/SILC%20Indicators%209.2017.docx" TargetMode="External"/><Relationship Id="rId7" Type="http://schemas.openxmlformats.org/officeDocument/2006/relationships/image" Target="../media/image39.png"/><Relationship Id="rId2" Type="http://schemas.openxmlformats.org/officeDocument/2006/relationships/hyperlink" Target="https://dvr.colorado.gov/dvr-programs-services/independent-living-services" TargetMode="Externa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mailto:ian@nwcci.org" TargetMode="External"/><Relationship Id="rId7" Type="http://schemas.openxmlformats.org/officeDocument/2006/relationships/hyperlink" Target="https://www.nwcci.org/" TargetMode="Externa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mailto:micheal@nwcci.org" TargetMode="External"/><Relationship Id="rId11" Type="http://schemas.openxmlformats.org/officeDocument/2006/relationships/image" Target="../media/image4.png"/><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hyperlink" Target="https://cfigj.org/" TargetMode="Externa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swindependence.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4.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cfdpueblo.org/"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hyperlink" Target="https://www.theindependencecenter.org/" TargetMode="Externa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hyperlink" Target="https://www.connectionscolorado.org/" TargetMode="External"/><Relationship Id="rId4" Type="http://schemas.openxmlformats.org/officeDocument/2006/relationships/image" Target="../media/image69.png"/></Relationships>
</file>

<file path=ppt/slides/_rels/slide4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3.png"/><Relationship Id="rId7" Type="http://schemas.openxmlformats.org/officeDocument/2006/relationships/hyperlink" Target="https://atlantiscommunity.org/" TargetMode="External"/><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hyperlink" Target="https://coloradosilc.org/colorado-centers-for-independent-living/#dcil" TargetMode="External"/><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4.png"/></Relationships>
</file>

<file path=ppt/slides/_rels/slide4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78.png"/><Relationship Id="rId7" Type="http://schemas.openxmlformats.org/officeDocument/2006/relationships/hyperlink" Target="https://cpwd.org/" TargetMode="External"/><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s://www.disabledresourceservices.org/" TargetMode="External"/><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eoc.gov/statutes/rehabilitation-act-1973"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eeoc.gov/statutes/rehabilitation-act-1973"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eoc.gov/statutes/rehabilitation-act-1973"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hyperlink" Target="http://www.ed.gov/" TargetMode="Externa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7.gif"/><Relationship Id="rId4" Type="http://schemas.openxmlformats.org/officeDocument/2006/relationships/hyperlink" Target="https://www2.ed.gov/about/offices/list/osers/rsa/index.html#skipnav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The%20Workforce%20Innovation%20and%20Opportunity%20Ac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BB3D1-B5E2-78E5-FA4B-86A378CAE36C}"/>
              </a:ext>
            </a:extLst>
          </p:cNvPr>
          <p:cNvSpPr>
            <a:spLocks noGrp="1"/>
          </p:cNvSpPr>
          <p:nvPr>
            <p:ph type="ctrTitle"/>
          </p:nvPr>
        </p:nvSpPr>
        <p:spPr>
          <a:xfrm>
            <a:off x="1524000" y="1526464"/>
            <a:ext cx="9144000" cy="3070952"/>
          </a:xfrm>
        </p:spPr>
        <p:txBody>
          <a:bodyPr>
            <a:normAutofit/>
          </a:bodyPr>
          <a:lstStyle/>
          <a:p>
            <a:r>
              <a:rPr lang="en-US" b="1" dirty="0">
                <a:latin typeface="Segoe UI" panose="020B0502040204020203" pitchFamily="34" charset="0"/>
                <a:cs typeface="Segoe UI" panose="020B0502040204020203" pitchFamily="34" charset="0"/>
              </a:rPr>
              <a:t>SILC Member Orientation</a:t>
            </a:r>
          </a:p>
        </p:txBody>
      </p:sp>
      <p:pic>
        <p:nvPicPr>
          <p:cNvPr id="4" name="Picture 3">
            <a:extLst>
              <a:ext uri="{FF2B5EF4-FFF2-40B4-BE49-F238E27FC236}">
                <a16:creationId xmlns:a16="http://schemas.microsoft.com/office/drawing/2014/main" id="{7F913DB1-847B-EDB5-1A8D-DF061D4FBD58}"/>
              </a:ext>
            </a:extLst>
          </p:cNvPr>
          <p:cNvPicPr>
            <a:picLocks noChangeAspect="1"/>
          </p:cNvPicPr>
          <p:nvPr/>
        </p:nvPicPr>
        <p:blipFill>
          <a:blip r:embed="rId2"/>
          <a:stretch>
            <a:fillRect/>
          </a:stretch>
        </p:blipFill>
        <p:spPr>
          <a:xfrm>
            <a:off x="3971632" y="335977"/>
            <a:ext cx="3868304" cy="1388622"/>
          </a:xfrm>
          <a:prstGeom prst="rect">
            <a:avLst/>
          </a:prstGeom>
        </p:spPr>
      </p:pic>
      <p:sp>
        <p:nvSpPr>
          <p:cNvPr id="5" name="TextBox 4">
            <a:extLst>
              <a:ext uri="{FF2B5EF4-FFF2-40B4-BE49-F238E27FC236}">
                <a16:creationId xmlns:a16="http://schemas.microsoft.com/office/drawing/2014/main" id="{882B6D12-2A98-D793-F51D-918BB23C215D}"/>
              </a:ext>
            </a:extLst>
          </p:cNvPr>
          <p:cNvSpPr txBox="1"/>
          <p:nvPr/>
        </p:nvSpPr>
        <p:spPr>
          <a:xfrm>
            <a:off x="658144" y="4790605"/>
            <a:ext cx="10495280" cy="1384995"/>
          </a:xfrm>
          <a:prstGeom prst="rect">
            <a:avLst/>
          </a:prstGeom>
          <a:noFill/>
        </p:spPr>
        <p:txBody>
          <a:bodyPr wrap="square" rtlCol="0">
            <a:spAutoFit/>
          </a:bodyPr>
          <a:lstStyle/>
          <a:p>
            <a:pPr algn="ctr"/>
            <a:r>
              <a:rPr lang="en-US" sz="2800" b="0" i="1" dirty="0">
                <a:solidFill>
                  <a:srgbClr val="2B2B2B"/>
                </a:solidFill>
                <a:effectLst/>
                <a:latin typeface="Segoe UI" panose="020B0502040204020203" pitchFamily="34" charset="0"/>
                <a:cs typeface="Segoe UI" panose="020B0502040204020203" pitchFamily="34" charset="0"/>
              </a:rPr>
              <a:t>Paving the pathways to full participation in communities </a:t>
            </a:r>
          </a:p>
          <a:p>
            <a:pPr algn="ctr"/>
            <a:r>
              <a:rPr lang="en-US" sz="2800" b="0" i="1" dirty="0">
                <a:solidFill>
                  <a:srgbClr val="2B2B2B"/>
                </a:solidFill>
                <a:effectLst/>
                <a:latin typeface="Segoe UI" panose="020B0502040204020203" pitchFamily="34" charset="0"/>
                <a:cs typeface="Segoe UI" panose="020B0502040204020203" pitchFamily="34" charset="0"/>
              </a:rPr>
              <a:t>for people with disabilities </a:t>
            </a:r>
          </a:p>
          <a:p>
            <a:pPr algn="ctr"/>
            <a:r>
              <a:rPr lang="en-US" sz="2800" b="0" i="1" dirty="0">
                <a:solidFill>
                  <a:srgbClr val="2B2B2B"/>
                </a:solidFill>
                <a:effectLst/>
                <a:latin typeface="Segoe UI" panose="020B0502040204020203" pitchFamily="34" charset="0"/>
                <a:cs typeface="Segoe UI" panose="020B0502040204020203" pitchFamily="34" charset="0"/>
              </a:rPr>
              <a:t>and supporting Colorado’s Centers for Independent Living.</a:t>
            </a:r>
            <a:endParaRPr lang="en-US" sz="2800" i="1" dirty="0">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FB67A036-FF7E-4672-224E-CBEB8AA7F3DF}"/>
              </a:ext>
            </a:extLst>
          </p:cNvPr>
          <p:cNvSpPr txBox="1"/>
          <p:nvPr/>
        </p:nvSpPr>
        <p:spPr>
          <a:xfrm>
            <a:off x="11236960" y="6488668"/>
            <a:ext cx="1036320" cy="369332"/>
          </a:xfrm>
          <a:prstGeom prst="rect">
            <a:avLst/>
          </a:prstGeom>
          <a:noFill/>
        </p:spPr>
        <p:txBody>
          <a:bodyPr wrap="square" rtlCol="0">
            <a:spAutoFit/>
          </a:bodyPr>
          <a:lstStyle/>
          <a:p>
            <a:r>
              <a:rPr lang="en-US" dirty="0"/>
              <a:t>01/2023</a:t>
            </a:r>
          </a:p>
        </p:txBody>
      </p:sp>
    </p:spTree>
    <p:extLst>
      <p:ext uri="{BB962C8B-B14F-4D97-AF65-F5344CB8AC3E}">
        <p14:creationId xmlns:p14="http://schemas.microsoft.com/office/powerpoint/2010/main" val="55191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4E61-FD5A-C2D8-DE39-02D722E2145F}"/>
              </a:ext>
            </a:extLst>
          </p:cNvPr>
          <p:cNvSpPr>
            <a:spLocks noGrp="1"/>
          </p:cNvSpPr>
          <p:nvPr>
            <p:ph type="title"/>
          </p:nvPr>
        </p:nvSpPr>
        <p:spPr>
          <a:xfrm>
            <a:off x="4765040" y="365125"/>
            <a:ext cx="6959600" cy="1325563"/>
          </a:xfrm>
        </p:spPr>
        <p:txBody>
          <a:bodyPr>
            <a:normAutofit/>
          </a:bodyPr>
          <a:lstStyle/>
          <a:p>
            <a:r>
              <a:rPr lang="en-US" sz="2800" b="1" dirty="0">
                <a:latin typeface="Segoe UI" panose="020B0502040204020203" pitchFamily="34" charset="0"/>
                <a:cs typeface="Segoe UI" panose="020B0502040204020203" pitchFamily="34" charset="0"/>
              </a:rPr>
              <a:t>Advancing independence, integration, and inclusion throughout life</a:t>
            </a:r>
          </a:p>
        </p:txBody>
      </p:sp>
      <p:pic>
        <p:nvPicPr>
          <p:cNvPr id="4" name="Picture 3">
            <a:extLst>
              <a:ext uri="{FF2B5EF4-FFF2-40B4-BE49-F238E27FC236}">
                <a16:creationId xmlns:a16="http://schemas.microsoft.com/office/drawing/2014/main" id="{1D79C39B-22DA-16B4-D9FF-E7F4D142C0F0}"/>
              </a:ext>
            </a:extLst>
          </p:cNvPr>
          <p:cNvPicPr>
            <a:picLocks noChangeAspect="1"/>
          </p:cNvPicPr>
          <p:nvPr/>
        </p:nvPicPr>
        <p:blipFill>
          <a:blip r:embed="rId2"/>
          <a:stretch>
            <a:fillRect/>
          </a:stretch>
        </p:blipFill>
        <p:spPr>
          <a:xfrm>
            <a:off x="1407622" y="365125"/>
            <a:ext cx="2951279" cy="1223328"/>
          </a:xfrm>
          <a:prstGeom prst="rect">
            <a:avLst/>
          </a:prstGeom>
        </p:spPr>
      </p:pic>
      <p:sp>
        <p:nvSpPr>
          <p:cNvPr id="9" name="Content Placeholder 8">
            <a:extLst>
              <a:ext uri="{FF2B5EF4-FFF2-40B4-BE49-F238E27FC236}">
                <a16:creationId xmlns:a16="http://schemas.microsoft.com/office/drawing/2014/main" id="{7C1EAF5C-8CDE-291D-730B-5976AC0A2971}"/>
              </a:ext>
            </a:extLst>
          </p:cNvPr>
          <p:cNvSpPr>
            <a:spLocks noGrp="1"/>
          </p:cNvSpPr>
          <p:nvPr>
            <p:ph idx="1"/>
          </p:nvPr>
        </p:nvSpPr>
        <p:spPr>
          <a:xfrm>
            <a:off x="294639" y="2029589"/>
            <a:ext cx="5801361" cy="4533821"/>
          </a:xfrm>
        </p:spPr>
        <p:txBody>
          <a:bodyPr>
            <a:normAutofit fontScale="77500" lnSpcReduction="20000"/>
          </a:bodyPr>
          <a:lstStyle/>
          <a:p>
            <a:pPr marL="0" indent="0">
              <a:buNone/>
            </a:pPr>
            <a:r>
              <a:rPr lang="en-US" b="1" dirty="0">
                <a:latin typeface="Segoe UI" panose="020B0502040204020203" pitchFamily="34" charset="0"/>
                <a:cs typeface="Segoe UI" panose="020B0502040204020203" pitchFamily="34" charset="0"/>
              </a:rPr>
              <a:t>Authorizing Statutes</a:t>
            </a:r>
          </a:p>
          <a:p>
            <a:pPr>
              <a:lnSpc>
                <a:spcPct val="120000"/>
              </a:lnSpc>
              <a:spcBef>
                <a:spcPts val="0"/>
              </a:spcBef>
            </a:pPr>
            <a:r>
              <a:rPr lang="en-US" sz="2900" b="0" i="0" u="sng" dirty="0">
                <a:solidFill>
                  <a:srgbClr val="427CB0"/>
                </a:solidFill>
                <a:effectLst/>
                <a:latin typeface="Segoe UI" panose="020B0502040204020203" pitchFamily="34" charset="0"/>
                <a:cs typeface="Segoe UI" panose="020B0502040204020203" pitchFamily="34" charset="0"/>
                <a:hlinkClick r:id="rId3"/>
              </a:rPr>
              <a:t>Developmental Disabilities Assistance and Bill of Rights Act of 2000</a:t>
            </a:r>
            <a:endParaRPr lang="en-US" sz="2900" b="0" i="0" u="sng" dirty="0">
              <a:solidFill>
                <a:srgbClr val="427CB0"/>
              </a:solidFill>
              <a:effectLst/>
              <a:latin typeface="Segoe UI" panose="020B0502040204020203" pitchFamily="34" charset="0"/>
              <a:cs typeface="Segoe UI" panose="020B0502040204020203" pitchFamily="34" charset="0"/>
            </a:endParaRPr>
          </a:p>
          <a:p>
            <a:pPr>
              <a:lnSpc>
                <a:spcPct val="120000"/>
              </a:lnSpc>
              <a:spcBef>
                <a:spcPts val="0"/>
              </a:spcBef>
            </a:pPr>
            <a:r>
              <a:rPr lang="en-US" sz="2900" b="0" i="0" u="sng" dirty="0">
                <a:solidFill>
                  <a:srgbClr val="427CB0"/>
                </a:solidFill>
                <a:effectLst/>
                <a:latin typeface="Segoe UI" panose="020B0502040204020203" pitchFamily="34" charset="0"/>
                <a:cs typeface="Segoe UI" panose="020B0502040204020203" pitchFamily="34" charset="0"/>
                <a:hlinkClick r:id="rId4"/>
              </a:rPr>
              <a:t>Older Americans Act</a:t>
            </a:r>
            <a:endParaRPr lang="en-US" sz="2900" b="0" i="0" u="sng" dirty="0">
              <a:solidFill>
                <a:srgbClr val="427CB0"/>
              </a:solidFill>
              <a:effectLst/>
              <a:latin typeface="Segoe UI" panose="020B0502040204020203" pitchFamily="34" charset="0"/>
              <a:cs typeface="Segoe UI" panose="020B0502040204020203" pitchFamily="34" charset="0"/>
            </a:endParaRPr>
          </a:p>
          <a:p>
            <a:pPr>
              <a:lnSpc>
                <a:spcPct val="120000"/>
              </a:lnSpc>
              <a:spcBef>
                <a:spcPts val="0"/>
              </a:spcBef>
            </a:pPr>
            <a:r>
              <a:rPr lang="en-US" sz="2900" b="0" i="0" u="sng" dirty="0">
                <a:solidFill>
                  <a:srgbClr val="427CB0"/>
                </a:solidFill>
                <a:effectLst/>
                <a:latin typeface="Segoe UI" panose="020B0502040204020203" pitchFamily="34" charset="0"/>
                <a:cs typeface="Segoe UI" panose="020B0502040204020203" pitchFamily="34" charset="0"/>
                <a:hlinkClick r:id="rId5"/>
              </a:rPr>
              <a:t>Workforce Innovation and Opportunity Act</a:t>
            </a:r>
            <a:endParaRPr lang="en-US" sz="2900" b="0" i="0" u="sng" dirty="0">
              <a:solidFill>
                <a:srgbClr val="427CB0"/>
              </a:solidFill>
              <a:effectLst/>
              <a:latin typeface="Segoe UI" panose="020B0502040204020203" pitchFamily="34" charset="0"/>
              <a:cs typeface="Segoe UI" panose="020B0502040204020203" pitchFamily="34" charset="0"/>
            </a:endParaRPr>
          </a:p>
          <a:p>
            <a:pPr>
              <a:lnSpc>
                <a:spcPct val="120000"/>
              </a:lnSpc>
              <a:spcBef>
                <a:spcPts val="0"/>
              </a:spcBef>
            </a:pPr>
            <a:r>
              <a:rPr lang="en-US" sz="2900" dirty="0">
                <a:latin typeface="Segoe UI" panose="020B0502040204020203" pitchFamily="34" charset="0"/>
                <a:cs typeface="Segoe UI" panose="020B0502040204020203" pitchFamily="34" charset="0"/>
                <a:hlinkClick r:id="rId6"/>
              </a:rPr>
              <a:t>Elder Justice Act</a:t>
            </a:r>
            <a:endParaRPr lang="en-US" sz="2900" b="0" i="0" u="sng" dirty="0">
              <a:solidFill>
                <a:srgbClr val="427CB0"/>
              </a:solidFill>
              <a:effectLst/>
              <a:latin typeface="Segoe UI" panose="020B0502040204020203" pitchFamily="34" charset="0"/>
              <a:cs typeface="Segoe UI" panose="020B0502040204020203" pitchFamily="34" charset="0"/>
            </a:endParaRPr>
          </a:p>
          <a:p>
            <a:pPr>
              <a:lnSpc>
                <a:spcPct val="120000"/>
              </a:lnSpc>
              <a:spcBef>
                <a:spcPts val="0"/>
              </a:spcBef>
            </a:pPr>
            <a:r>
              <a:rPr lang="en-US" sz="2900" dirty="0">
                <a:latin typeface="Segoe UI" panose="020B0502040204020203" pitchFamily="34" charset="0"/>
                <a:cs typeface="Segoe UI" panose="020B0502040204020203" pitchFamily="34" charset="0"/>
                <a:hlinkClick r:id="rId7"/>
              </a:rPr>
              <a:t>Health Insurance Portability and Accountability Act (HIPAA)</a:t>
            </a:r>
            <a:endParaRPr lang="en-US" sz="2900" dirty="0">
              <a:latin typeface="Segoe UI" panose="020B0502040204020203" pitchFamily="34" charset="0"/>
              <a:cs typeface="Segoe UI" panose="020B0502040204020203" pitchFamily="34" charset="0"/>
            </a:endParaRPr>
          </a:p>
          <a:p>
            <a:pPr>
              <a:lnSpc>
                <a:spcPct val="120000"/>
              </a:lnSpc>
              <a:spcBef>
                <a:spcPts val="0"/>
              </a:spcBef>
            </a:pPr>
            <a:r>
              <a:rPr lang="en-US" sz="2900" dirty="0">
                <a:latin typeface="Segoe UI" panose="020B0502040204020203" pitchFamily="34" charset="0"/>
                <a:cs typeface="Segoe UI" panose="020B0502040204020203" pitchFamily="34" charset="0"/>
                <a:hlinkClick r:id="rId8"/>
              </a:rPr>
              <a:t>Help America Vote Act</a:t>
            </a:r>
            <a:endParaRPr lang="en-US" sz="2900" dirty="0">
              <a:latin typeface="Segoe UI" panose="020B0502040204020203" pitchFamily="34" charset="0"/>
              <a:cs typeface="Segoe UI" panose="020B0502040204020203" pitchFamily="34" charset="0"/>
            </a:endParaRPr>
          </a:p>
          <a:p>
            <a:pPr>
              <a:lnSpc>
                <a:spcPct val="120000"/>
              </a:lnSpc>
              <a:spcBef>
                <a:spcPts val="0"/>
              </a:spcBef>
            </a:pPr>
            <a:r>
              <a:rPr lang="en-US" sz="2900" dirty="0">
                <a:latin typeface="Segoe UI" panose="020B0502040204020203" pitchFamily="34" charset="0"/>
                <a:cs typeface="Segoe UI" panose="020B0502040204020203" pitchFamily="34" charset="0"/>
                <a:hlinkClick r:id="rId9"/>
              </a:rPr>
              <a:t>Medicare Improvements for Patients &amp; Providers Act</a:t>
            </a:r>
            <a:endParaRPr lang="en-US" sz="2900" dirty="0">
              <a:latin typeface="Segoe UI" panose="020B0502040204020203" pitchFamily="34" charset="0"/>
              <a:cs typeface="Segoe UI" panose="020B0502040204020203" pitchFamily="34" charset="0"/>
            </a:endParaRPr>
          </a:p>
          <a:p>
            <a:pPr>
              <a:lnSpc>
                <a:spcPct val="120000"/>
              </a:lnSpc>
              <a:spcBef>
                <a:spcPts val="0"/>
              </a:spcBef>
            </a:pPr>
            <a:r>
              <a:rPr lang="en-US" sz="2900" dirty="0">
                <a:latin typeface="Segoe UI" panose="020B0502040204020203" pitchFamily="34" charset="0"/>
                <a:cs typeface="Segoe UI" panose="020B0502040204020203" pitchFamily="34" charset="0"/>
                <a:hlinkClick r:id="rId10"/>
              </a:rPr>
              <a:t>Public Health Service Act</a:t>
            </a:r>
            <a:endParaRPr lang="en-US" sz="2900" dirty="0">
              <a:latin typeface="Segoe UI" panose="020B0502040204020203" pitchFamily="34" charset="0"/>
              <a:cs typeface="Segoe UI" panose="020B0502040204020203" pitchFamily="34" charset="0"/>
            </a:endParaRPr>
          </a:p>
          <a:p>
            <a:pPr>
              <a:lnSpc>
                <a:spcPct val="120000"/>
              </a:lnSpc>
              <a:spcBef>
                <a:spcPts val="0"/>
              </a:spcBef>
            </a:pPr>
            <a:r>
              <a:rPr lang="en-US" sz="2900" dirty="0">
                <a:latin typeface="Segoe UI" panose="020B0502040204020203" pitchFamily="34" charset="0"/>
                <a:cs typeface="Segoe UI" panose="020B0502040204020203" pitchFamily="34" charset="0"/>
                <a:hlinkClick r:id="rId11"/>
              </a:rPr>
              <a:t>Rehabilitation Act</a:t>
            </a:r>
            <a:endParaRPr lang="en-US" sz="2900" dirty="0">
              <a:latin typeface="Segoe UI" panose="020B0502040204020203" pitchFamily="34" charset="0"/>
              <a:cs typeface="Segoe UI" panose="020B0502040204020203" pitchFamily="34" charset="0"/>
            </a:endParaRPr>
          </a:p>
        </p:txBody>
      </p:sp>
      <p:pic>
        <p:nvPicPr>
          <p:cNvPr id="11" name="Picture 10">
            <a:extLst>
              <a:ext uri="{FF2B5EF4-FFF2-40B4-BE49-F238E27FC236}">
                <a16:creationId xmlns:a16="http://schemas.microsoft.com/office/drawing/2014/main" id="{A99F8741-C4B1-BF63-03CB-18E45353A460}"/>
              </a:ext>
            </a:extLst>
          </p:cNvPr>
          <p:cNvPicPr>
            <a:picLocks noChangeAspect="1"/>
          </p:cNvPicPr>
          <p:nvPr/>
        </p:nvPicPr>
        <p:blipFill>
          <a:blip r:embed="rId12"/>
          <a:stretch>
            <a:fillRect/>
          </a:stretch>
        </p:blipFill>
        <p:spPr>
          <a:xfrm>
            <a:off x="6268598" y="1588453"/>
            <a:ext cx="5281222" cy="5247584"/>
          </a:xfrm>
          <a:prstGeom prst="rect">
            <a:avLst/>
          </a:prstGeom>
        </p:spPr>
      </p:pic>
      <p:pic>
        <p:nvPicPr>
          <p:cNvPr id="12" name="Picture 11">
            <a:extLst>
              <a:ext uri="{FF2B5EF4-FFF2-40B4-BE49-F238E27FC236}">
                <a16:creationId xmlns:a16="http://schemas.microsoft.com/office/drawing/2014/main" id="{488A0ABC-7E4A-F34C-06A6-C1F830C8FE5B}"/>
              </a:ext>
            </a:extLst>
          </p:cNvPr>
          <p:cNvPicPr>
            <a:picLocks noChangeAspect="1"/>
          </p:cNvPicPr>
          <p:nvPr/>
        </p:nvPicPr>
        <p:blipFill>
          <a:blip r:embed="rId13"/>
          <a:stretch>
            <a:fillRect/>
          </a:stretch>
        </p:blipFill>
        <p:spPr>
          <a:xfrm>
            <a:off x="144186" y="64336"/>
            <a:ext cx="1263436" cy="1012677"/>
          </a:xfrm>
          <a:prstGeom prst="rect">
            <a:avLst/>
          </a:prstGeom>
        </p:spPr>
      </p:pic>
      <p:pic>
        <p:nvPicPr>
          <p:cNvPr id="3" name="Picture 2">
            <a:extLst>
              <a:ext uri="{FF2B5EF4-FFF2-40B4-BE49-F238E27FC236}">
                <a16:creationId xmlns:a16="http://schemas.microsoft.com/office/drawing/2014/main" id="{099A793D-AB60-8BF4-9E1A-82598D8C7112}"/>
              </a:ext>
            </a:extLst>
          </p:cNvPr>
          <p:cNvPicPr>
            <a:picLocks noChangeAspect="1"/>
          </p:cNvPicPr>
          <p:nvPr/>
        </p:nvPicPr>
        <p:blipFill>
          <a:blip r:embed="rId14"/>
          <a:stretch>
            <a:fillRect/>
          </a:stretch>
        </p:blipFill>
        <p:spPr>
          <a:xfrm>
            <a:off x="4493561" y="6188048"/>
            <a:ext cx="1688738" cy="609653"/>
          </a:xfrm>
          <a:prstGeom prst="rect">
            <a:avLst/>
          </a:prstGeom>
        </p:spPr>
      </p:pic>
    </p:spTree>
    <p:extLst>
      <p:ext uri="{BB962C8B-B14F-4D97-AF65-F5344CB8AC3E}">
        <p14:creationId xmlns:p14="http://schemas.microsoft.com/office/powerpoint/2010/main" val="958620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EC7BD5-E34D-A443-DA7D-965848380751}"/>
              </a:ext>
            </a:extLst>
          </p:cNvPr>
          <p:cNvSpPr>
            <a:spLocks noGrp="1"/>
          </p:cNvSpPr>
          <p:nvPr>
            <p:ph idx="1"/>
          </p:nvPr>
        </p:nvSpPr>
        <p:spPr>
          <a:xfrm>
            <a:off x="280012" y="1978342"/>
            <a:ext cx="5815988" cy="4505962"/>
          </a:xfrm>
        </p:spPr>
        <p:txBody>
          <a:bodyPr/>
          <a:lstStyle/>
          <a:p>
            <a:r>
              <a:rPr lang="en-US" dirty="0">
                <a:hlinkClick r:id="rId2"/>
              </a:rPr>
              <a:t>Independent Living Services (ILS) Program</a:t>
            </a:r>
            <a:endParaRPr lang="en-US" dirty="0">
              <a:hlinkClick r:id="rId3"/>
            </a:endParaRPr>
          </a:p>
          <a:p>
            <a:r>
              <a:rPr lang="en-US" dirty="0">
                <a:hlinkClick r:id="rId3"/>
              </a:rPr>
              <a:t>List of Centers for Independent Living and State Plan for Independent Living by State</a:t>
            </a:r>
            <a:endParaRPr lang="en-US" dirty="0"/>
          </a:p>
          <a:p>
            <a:r>
              <a:rPr lang="en-US" dirty="0">
                <a:hlinkClick r:id="rId4"/>
              </a:rPr>
              <a:t>Policy and Regulations</a:t>
            </a:r>
            <a:endParaRPr lang="en-US" dirty="0"/>
          </a:p>
          <a:p>
            <a:r>
              <a:rPr lang="en-US" dirty="0">
                <a:hlinkClick r:id="rId5"/>
              </a:rPr>
              <a:t>Aging and Disability Networks</a:t>
            </a:r>
            <a:endParaRPr lang="en-US" dirty="0"/>
          </a:p>
          <a:p>
            <a:endParaRPr lang="en-US" dirty="0"/>
          </a:p>
        </p:txBody>
      </p:sp>
      <p:pic>
        <p:nvPicPr>
          <p:cNvPr id="5" name="Picture 4">
            <a:extLst>
              <a:ext uri="{FF2B5EF4-FFF2-40B4-BE49-F238E27FC236}">
                <a16:creationId xmlns:a16="http://schemas.microsoft.com/office/drawing/2014/main" id="{3C81BEEE-6E3E-34AE-A6BA-BC6561A3A010}"/>
              </a:ext>
            </a:extLst>
          </p:cNvPr>
          <p:cNvPicPr>
            <a:picLocks noChangeAspect="1"/>
          </p:cNvPicPr>
          <p:nvPr/>
        </p:nvPicPr>
        <p:blipFill>
          <a:blip r:embed="rId6"/>
          <a:stretch>
            <a:fillRect/>
          </a:stretch>
        </p:blipFill>
        <p:spPr>
          <a:xfrm>
            <a:off x="6195151" y="1152983"/>
            <a:ext cx="5815988" cy="5331322"/>
          </a:xfrm>
          <a:prstGeom prst="rect">
            <a:avLst/>
          </a:prstGeom>
        </p:spPr>
      </p:pic>
      <p:pic>
        <p:nvPicPr>
          <p:cNvPr id="6" name="Picture 5">
            <a:extLst>
              <a:ext uri="{FF2B5EF4-FFF2-40B4-BE49-F238E27FC236}">
                <a16:creationId xmlns:a16="http://schemas.microsoft.com/office/drawing/2014/main" id="{DCCF924C-2B28-4635-A34A-C41EB313C60F}"/>
              </a:ext>
            </a:extLst>
          </p:cNvPr>
          <p:cNvPicPr>
            <a:picLocks noChangeAspect="1"/>
          </p:cNvPicPr>
          <p:nvPr/>
        </p:nvPicPr>
        <p:blipFill>
          <a:blip r:embed="rId7"/>
          <a:stretch>
            <a:fillRect/>
          </a:stretch>
        </p:blipFill>
        <p:spPr>
          <a:xfrm>
            <a:off x="838200" y="528320"/>
            <a:ext cx="2804213" cy="1162368"/>
          </a:xfrm>
          <a:prstGeom prst="rect">
            <a:avLst/>
          </a:prstGeom>
        </p:spPr>
      </p:pic>
      <p:sp>
        <p:nvSpPr>
          <p:cNvPr id="8" name="TextBox 7">
            <a:extLst>
              <a:ext uri="{FF2B5EF4-FFF2-40B4-BE49-F238E27FC236}">
                <a16:creationId xmlns:a16="http://schemas.microsoft.com/office/drawing/2014/main" id="{5137BD3F-CCF2-085D-AC4B-29874984940B}"/>
              </a:ext>
            </a:extLst>
          </p:cNvPr>
          <p:cNvSpPr txBox="1"/>
          <p:nvPr/>
        </p:nvSpPr>
        <p:spPr>
          <a:xfrm>
            <a:off x="280012" y="5348151"/>
            <a:ext cx="6097836" cy="1323439"/>
          </a:xfrm>
          <a:prstGeom prst="rect">
            <a:avLst/>
          </a:prstGeom>
          <a:noFill/>
        </p:spPr>
        <p:txBody>
          <a:bodyPr wrap="square">
            <a:spAutoFit/>
          </a:bodyPr>
          <a:lstStyle/>
          <a:p>
            <a:r>
              <a:rPr lang="en-US" sz="2000" dirty="0">
                <a:latin typeface="Segoe UI" panose="020B0502040204020203" pitchFamily="34" charset="0"/>
                <a:cs typeface="Segoe UI" panose="020B0502040204020203" pitchFamily="34" charset="0"/>
              </a:rPr>
              <a:t>Region VIII: CO, MT, UT, WY, ND, SD </a:t>
            </a:r>
          </a:p>
          <a:p>
            <a:r>
              <a:rPr lang="en-US" sz="2000" dirty="0">
                <a:latin typeface="Segoe UI" panose="020B0502040204020203" pitchFamily="34" charset="0"/>
                <a:cs typeface="Segoe UI" panose="020B0502040204020203" pitchFamily="34" charset="0"/>
              </a:rPr>
              <a:t>Percy Devine, Regional Administrator</a:t>
            </a:r>
          </a:p>
          <a:p>
            <a:r>
              <a:rPr lang="en-US" sz="2000" dirty="0">
                <a:latin typeface="Segoe UI" panose="020B0502040204020203" pitchFamily="34" charset="0"/>
                <a:cs typeface="Segoe UI" panose="020B0502040204020203" pitchFamily="34" charset="0"/>
              </a:rPr>
              <a:t>1961 Stout St</a:t>
            </a:r>
          </a:p>
          <a:p>
            <a:r>
              <a:rPr lang="en-US" sz="2000" dirty="0">
                <a:latin typeface="Segoe UI" panose="020B0502040204020203" pitchFamily="34" charset="0"/>
                <a:cs typeface="Segoe UI" panose="020B0502040204020203" pitchFamily="34" charset="0"/>
              </a:rPr>
              <a:t>Denver CO 80294-3638</a:t>
            </a:r>
          </a:p>
        </p:txBody>
      </p:sp>
      <p:pic>
        <p:nvPicPr>
          <p:cNvPr id="2" name="Picture 1">
            <a:extLst>
              <a:ext uri="{FF2B5EF4-FFF2-40B4-BE49-F238E27FC236}">
                <a16:creationId xmlns:a16="http://schemas.microsoft.com/office/drawing/2014/main" id="{3D501DC4-A10D-462B-E300-2A3BA312718B}"/>
              </a:ext>
            </a:extLst>
          </p:cNvPr>
          <p:cNvPicPr>
            <a:picLocks noChangeAspect="1"/>
          </p:cNvPicPr>
          <p:nvPr/>
        </p:nvPicPr>
        <p:blipFill>
          <a:blip r:embed="rId8"/>
          <a:stretch>
            <a:fillRect/>
          </a:stretch>
        </p:blipFill>
        <p:spPr>
          <a:xfrm>
            <a:off x="4506413" y="6366763"/>
            <a:ext cx="1688738" cy="609653"/>
          </a:xfrm>
          <a:prstGeom prst="rect">
            <a:avLst/>
          </a:prstGeom>
        </p:spPr>
      </p:pic>
    </p:spTree>
    <p:extLst>
      <p:ext uri="{BB962C8B-B14F-4D97-AF65-F5344CB8AC3E}">
        <p14:creationId xmlns:p14="http://schemas.microsoft.com/office/powerpoint/2010/main" val="3829675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4F1D7A-D396-E6F2-BDC4-2DEF6A8CD775}"/>
              </a:ext>
            </a:extLst>
          </p:cNvPr>
          <p:cNvSpPr>
            <a:spLocks noGrp="1"/>
          </p:cNvSpPr>
          <p:nvPr>
            <p:ph idx="1"/>
          </p:nvPr>
        </p:nvSpPr>
        <p:spPr>
          <a:xfrm>
            <a:off x="919480" y="2631440"/>
            <a:ext cx="10515600" cy="4000342"/>
          </a:xfrm>
        </p:spPr>
        <p:txBody>
          <a:bodyPr>
            <a:noAutofit/>
          </a:bodyPr>
          <a:lstStyle/>
          <a:p>
            <a:r>
              <a:rPr lang="en-US" sz="2400" dirty="0">
                <a:latin typeface="Segoe UI" panose="020B0502040204020203" pitchFamily="34" charset="0"/>
                <a:cs typeface="Segoe UI" panose="020B0502040204020203" pitchFamily="34" charset="0"/>
              </a:rPr>
              <a:t>Mission: NCIL advances independent living and the rights of people with disabilities.</a:t>
            </a:r>
          </a:p>
          <a:p>
            <a:r>
              <a:rPr lang="en-US" sz="2400" dirty="0">
                <a:latin typeface="Segoe UI" panose="020B0502040204020203" pitchFamily="34" charset="0"/>
                <a:cs typeface="Segoe UI" panose="020B0502040204020203" pitchFamily="34" charset="0"/>
              </a:rPr>
              <a:t>Vision: NCIL envisions a world in which people with disabilities are valued equally and participate fully.</a:t>
            </a:r>
          </a:p>
          <a:p>
            <a:r>
              <a:rPr lang="en-US" sz="2400" dirty="0">
                <a:latin typeface="Segoe UI" panose="020B0502040204020203" pitchFamily="34" charset="0"/>
                <a:cs typeface="Segoe UI" panose="020B0502040204020203" pitchFamily="34" charset="0"/>
              </a:rPr>
              <a:t>The National Council on Independent Living is the longest-running national cross-disability, grassroots organization run by and for people with disabilities. Founded in 1982, NCIL represents thousands of organizations and individuals including: individuals with disabilities, Centers for Independent Living (CILs), Statewide Independent Living Councils (SILCs), and other organizations that advocate for the human and civil rights of people with disabilities throughout the United States.</a:t>
            </a:r>
          </a:p>
        </p:txBody>
      </p:sp>
      <p:pic>
        <p:nvPicPr>
          <p:cNvPr id="4" name="Picture 3">
            <a:extLst>
              <a:ext uri="{FF2B5EF4-FFF2-40B4-BE49-F238E27FC236}">
                <a16:creationId xmlns:a16="http://schemas.microsoft.com/office/drawing/2014/main" id="{F508AC52-21AD-9757-BC00-69D0CE66C65F}"/>
              </a:ext>
            </a:extLst>
          </p:cNvPr>
          <p:cNvPicPr>
            <a:picLocks noChangeAspect="1"/>
          </p:cNvPicPr>
          <p:nvPr/>
        </p:nvPicPr>
        <p:blipFill rotWithShape="1">
          <a:blip r:embed="rId2"/>
          <a:srcRect l="8646" t="18446" r="62500" b="22354"/>
          <a:stretch/>
        </p:blipFill>
        <p:spPr>
          <a:xfrm>
            <a:off x="838200" y="375920"/>
            <a:ext cx="2814320" cy="2255520"/>
          </a:xfrm>
          <a:prstGeom prst="rect">
            <a:avLst/>
          </a:prstGeom>
        </p:spPr>
      </p:pic>
      <p:sp>
        <p:nvSpPr>
          <p:cNvPr id="10" name="TextBox 9">
            <a:extLst>
              <a:ext uri="{FF2B5EF4-FFF2-40B4-BE49-F238E27FC236}">
                <a16:creationId xmlns:a16="http://schemas.microsoft.com/office/drawing/2014/main" id="{8E3238E3-DA42-FDC7-DAD3-7C28E7F02EDB}"/>
              </a:ext>
            </a:extLst>
          </p:cNvPr>
          <p:cNvSpPr txBox="1"/>
          <p:nvPr/>
        </p:nvSpPr>
        <p:spPr>
          <a:xfrm>
            <a:off x="5142122" y="1024824"/>
            <a:ext cx="6097836" cy="1323439"/>
          </a:xfrm>
          <a:prstGeom prst="rect">
            <a:avLst/>
          </a:prstGeom>
          <a:noFill/>
        </p:spPr>
        <p:txBody>
          <a:bodyPr wrap="square">
            <a:spAutoFit/>
          </a:bodyPr>
          <a:lstStyle/>
          <a:p>
            <a:pPr algn="l"/>
            <a:r>
              <a:rPr lang="en-US" sz="2000" b="0" i="0" u="none" strike="noStrike" dirty="0">
                <a:solidFill>
                  <a:srgbClr val="222222"/>
                </a:solidFill>
                <a:effectLst/>
                <a:latin typeface="Segoe UI" panose="020B0502040204020203" pitchFamily="34" charset="0"/>
                <a:cs typeface="Segoe UI" panose="020B0502040204020203" pitchFamily="34" charset="0"/>
              </a:rPr>
              <a:t>Region 8 Representative: </a:t>
            </a:r>
            <a:r>
              <a:rPr lang="en-US" sz="2000" b="0" i="0" u="none" strike="noStrike" dirty="0">
                <a:solidFill>
                  <a:srgbClr val="16489F"/>
                </a:solidFill>
                <a:effectLst/>
                <a:latin typeface="Segoe UI" panose="020B0502040204020203" pitchFamily="34" charset="0"/>
                <a:cs typeface="Segoe UI" panose="020B0502040204020203" pitchFamily="34" charset="0"/>
                <a:hlinkClick r:id="rId3"/>
              </a:rPr>
              <a:t>Joel </a:t>
            </a:r>
            <a:r>
              <a:rPr lang="en-US" sz="2000" b="0" i="0" u="none" strike="noStrike" dirty="0" err="1">
                <a:solidFill>
                  <a:srgbClr val="16489F"/>
                </a:solidFill>
                <a:effectLst/>
                <a:latin typeface="Segoe UI" panose="020B0502040204020203" pitchFamily="34" charset="0"/>
                <a:cs typeface="Segoe UI" panose="020B0502040204020203" pitchFamily="34" charset="0"/>
                <a:hlinkClick r:id="rId3"/>
              </a:rPr>
              <a:t>Peden</a:t>
            </a:r>
            <a:br>
              <a:rPr lang="en-US" sz="2000" b="0" i="0" u="none" strike="noStrike" dirty="0">
                <a:solidFill>
                  <a:srgbClr val="16489F"/>
                </a:solidFill>
                <a:effectLst/>
                <a:latin typeface="Segoe UI" panose="020B0502040204020203" pitchFamily="34" charset="0"/>
                <a:cs typeface="Segoe UI" panose="020B0502040204020203" pitchFamily="34" charset="0"/>
                <a:hlinkClick r:id="rId4" tooltip="email Tami Hoar"/>
              </a:rPr>
            </a:br>
            <a:endParaRPr lang="en-US" sz="2000" b="0" i="0" u="none" strike="noStrike" dirty="0">
              <a:solidFill>
                <a:srgbClr val="222222"/>
              </a:solidFill>
              <a:effectLst/>
              <a:latin typeface="Segoe UI" panose="020B0502040204020203" pitchFamily="34" charset="0"/>
              <a:cs typeface="Segoe UI" panose="020B0502040204020203" pitchFamily="34" charset="0"/>
            </a:endParaRPr>
          </a:p>
          <a:p>
            <a:pPr algn="l"/>
            <a:r>
              <a:rPr lang="en-US" sz="2000" b="0" i="0" dirty="0">
                <a:solidFill>
                  <a:srgbClr val="222222"/>
                </a:solidFill>
                <a:effectLst/>
                <a:latin typeface="Segoe UI" panose="020B0502040204020203" pitchFamily="34" charset="0"/>
                <a:cs typeface="Segoe UI" panose="020B0502040204020203" pitchFamily="34" charset="0"/>
              </a:rPr>
              <a:t>Colorado, Montana, North Dakota, South Dakota, Utah, Wyoming</a:t>
            </a:r>
          </a:p>
        </p:txBody>
      </p:sp>
      <p:pic>
        <p:nvPicPr>
          <p:cNvPr id="2" name="Picture 1">
            <a:extLst>
              <a:ext uri="{FF2B5EF4-FFF2-40B4-BE49-F238E27FC236}">
                <a16:creationId xmlns:a16="http://schemas.microsoft.com/office/drawing/2014/main" id="{9B4F8AA4-664A-D6C0-1FF1-C327E1FEB5F0}"/>
              </a:ext>
            </a:extLst>
          </p:cNvPr>
          <p:cNvPicPr>
            <a:picLocks noChangeAspect="1"/>
          </p:cNvPicPr>
          <p:nvPr/>
        </p:nvPicPr>
        <p:blipFill>
          <a:blip r:embed="rId5"/>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403027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7FC9F7-017E-92BD-7160-BA07C076EA12}"/>
              </a:ext>
            </a:extLst>
          </p:cNvPr>
          <p:cNvPicPr>
            <a:picLocks noChangeAspect="1"/>
          </p:cNvPicPr>
          <p:nvPr/>
        </p:nvPicPr>
        <p:blipFill>
          <a:blip r:embed="rId2"/>
          <a:stretch>
            <a:fillRect/>
          </a:stretch>
        </p:blipFill>
        <p:spPr>
          <a:xfrm>
            <a:off x="7516" y="0"/>
            <a:ext cx="12176967" cy="6858000"/>
          </a:xfrm>
          <a:prstGeom prst="rect">
            <a:avLst/>
          </a:prstGeom>
        </p:spPr>
      </p:pic>
      <p:pic>
        <p:nvPicPr>
          <p:cNvPr id="2" name="Picture 1">
            <a:extLst>
              <a:ext uri="{FF2B5EF4-FFF2-40B4-BE49-F238E27FC236}">
                <a16:creationId xmlns:a16="http://schemas.microsoft.com/office/drawing/2014/main" id="{3B2ECEFE-24C4-69D3-395D-E1696D52B006}"/>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51404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FDA448-9B0A-2E32-AE20-9DE15F086D6E}"/>
              </a:ext>
            </a:extLst>
          </p:cNvPr>
          <p:cNvPicPr>
            <a:picLocks noChangeAspect="1"/>
          </p:cNvPicPr>
          <p:nvPr/>
        </p:nvPicPr>
        <p:blipFill>
          <a:blip r:embed="rId2"/>
          <a:stretch>
            <a:fillRect/>
          </a:stretch>
        </p:blipFill>
        <p:spPr>
          <a:xfrm>
            <a:off x="481071" y="1144000"/>
            <a:ext cx="6851574" cy="4570000"/>
          </a:xfrm>
          <a:prstGeom prst="rect">
            <a:avLst/>
          </a:prstGeom>
        </p:spPr>
      </p:pic>
      <p:sp>
        <p:nvSpPr>
          <p:cNvPr id="7" name="TextBox 6">
            <a:extLst>
              <a:ext uri="{FF2B5EF4-FFF2-40B4-BE49-F238E27FC236}">
                <a16:creationId xmlns:a16="http://schemas.microsoft.com/office/drawing/2014/main" id="{B895F66A-C82F-2B8B-0C2F-F94349C0DE91}"/>
              </a:ext>
            </a:extLst>
          </p:cNvPr>
          <p:cNvSpPr txBox="1"/>
          <p:nvPr/>
        </p:nvSpPr>
        <p:spPr>
          <a:xfrm>
            <a:off x="7768011" y="4082784"/>
            <a:ext cx="4163256" cy="1938992"/>
          </a:xfrm>
          <a:prstGeom prst="rect">
            <a:avLst/>
          </a:prstGeom>
          <a:noFill/>
        </p:spPr>
        <p:txBody>
          <a:bodyPr wrap="square">
            <a:spAutoFit/>
          </a:bodyPr>
          <a:lstStyle/>
          <a:p>
            <a:pPr algn="l">
              <a:buFont typeface="Arial" panose="020B0604020202020204" pitchFamily="34" charset="0"/>
              <a:buChar char="•"/>
            </a:pPr>
            <a:r>
              <a:rPr lang="en-US" sz="2000" b="0" i="0" u="none" strike="noStrike" dirty="0">
                <a:solidFill>
                  <a:srgbClr val="16489F"/>
                </a:solidFill>
                <a:effectLst/>
                <a:latin typeface="Arial" panose="020B0604020202020204" pitchFamily="34" charset="0"/>
                <a:hlinkClick r:id="rId3"/>
              </a:rPr>
              <a:t>  Advocacy Priorities Guide (PDF)</a:t>
            </a:r>
            <a:endParaRPr lang="en-US" sz="2000" b="0" i="0" dirty="0">
              <a:solidFill>
                <a:srgbClr val="222222"/>
              </a:solidFill>
              <a:effectLst/>
              <a:latin typeface="Arial" panose="020B0604020202020204" pitchFamily="34" charset="0"/>
            </a:endParaRPr>
          </a:p>
          <a:p>
            <a:pPr algn="l">
              <a:buFont typeface="Arial" panose="020B0604020202020204" pitchFamily="34" charset="0"/>
              <a:buChar char="•"/>
            </a:pPr>
            <a:r>
              <a:rPr lang="en-US" sz="2000" b="0" i="0" u="none" strike="noStrike" dirty="0">
                <a:solidFill>
                  <a:srgbClr val="16489F"/>
                </a:solidFill>
                <a:effectLst/>
                <a:latin typeface="Arial" panose="020B0604020202020204" pitchFamily="34" charset="0"/>
                <a:hlinkClick r:id="rId4"/>
              </a:rPr>
              <a:t>  Advocacy Priorities Guide (Word)</a:t>
            </a:r>
            <a:endParaRPr lang="en-US" sz="2000" b="0" i="0" dirty="0">
              <a:solidFill>
                <a:srgbClr val="222222"/>
              </a:solidFill>
              <a:effectLst/>
              <a:latin typeface="Arial" panose="020B0604020202020204" pitchFamily="34" charset="0"/>
            </a:endParaRPr>
          </a:p>
          <a:p>
            <a:pPr algn="l">
              <a:buFont typeface="Arial" panose="020B0604020202020204" pitchFamily="34" charset="0"/>
              <a:buChar char="•"/>
            </a:pPr>
            <a:r>
              <a:rPr lang="en-US" sz="2000" b="0" i="0" u="none" strike="noStrike" dirty="0">
                <a:solidFill>
                  <a:srgbClr val="16489F"/>
                </a:solidFill>
                <a:effectLst/>
                <a:latin typeface="Arial" panose="020B0604020202020204" pitchFamily="34" charset="0"/>
                <a:hlinkClick r:id="rId5"/>
              </a:rPr>
              <a:t>  Advocacy Priorities Guide (plain text)</a:t>
            </a:r>
            <a:endParaRPr lang="en-US" sz="2000" b="0" i="0" dirty="0">
              <a:solidFill>
                <a:srgbClr val="222222"/>
              </a:solidFill>
              <a:effectLst/>
              <a:latin typeface="Arial" panose="020B0604020202020204" pitchFamily="34" charset="0"/>
            </a:endParaRPr>
          </a:p>
          <a:p>
            <a:pPr algn="l">
              <a:buFont typeface="Arial" panose="020B0604020202020204" pitchFamily="34" charset="0"/>
              <a:buChar char="•"/>
            </a:pPr>
            <a:r>
              <a:rPr lang="en-US" sz="2000" b="0" i="0" u="none" strike="noStrike" dirty="0">
                <a:solidFill>
                  <a:srgbClr val="376CCA"/>
                </a:solidFill>
                <a:effectLst/>
                <a:latin typeface="Arial" panose="020B0604020202020204" pitchFamily="34" charset="0"/>
                <a:hlinkClick r:id="rId6"/>
              </a:rPr>
              <a:t>  Advocacy Priorities Guide (audio)</a:t>
            </a:r>
            <a:endParaRPr lang="en-US" sz="2000" b="0" i="0" dirty="0">
              <a:solidFill>
                <a:srgbClr val="222222"/>
              </a:solidFill>
              <a:effectLst/>
              <a:latin typeface="Arial" panose="020B0604020202020204" pitchFamily="34" charset="0"/>
            </a:endParaRPr>
          </a:p>
        </p:txBody>
      </p:sp>
      <p:pic>
        <p:nvPicPr>
          <p:cNvPr id="9" name="Picture 8">
            <a:extLst>
              <a:ext uri="{FF2B5EF4-FFF2-40B4-BE49-F238E27FC236}">
                <a16:creationId xmlns:a16="http://schemas.microsoft.com/office/drawing/2014/main" id="{32B8817C-179C-F717-566D-8E16D90564E9}"/>
              </a:ext>
            </a:extLst>
          </p:cNvPr>
          <p:cNvPicPr>
            <a:picLocks noChangeAspect="1"/>
          </p:cNvPicPr>
          <p:nvPr/>
        </p:nvPicPr>
        <p:blipFill>
          <a:blip r:embed="rId7"/>
          <a:stretch>
            <a:fillRect/>
          </a:stretch>
        </p:blipFill>
        <p:spPr>
          <a:xfrm>
            <a:off x="8144576" y="365510"/>
            <a:ext cx="3410125" cy="3683189"/>
          </a:xfrm>
          <a:prstGeom prst="rect">
            <a:avLst/>
          </a:prstGeom>
        </p:spPr>
      </p:pic>
      <p:pic>
        <p:nvPicPr>
          <p:cNvPr id="2" name="Picture 1">
            <a:extLst>
              <a:ext uri="{FF2B5EF4-FFF2-40B4-BE49-F238E27FC236}">
                <a16:creationId xmlns:a16="http://schemas.microsoft.com/office/drawing/2014/main" id="{7ED65012-C315-2C66-3D52-F499A5193DE3}"/>
              </a:ext>
            </a:extLst>
          </p:cNvPr>
          <p:cNvPicPr>
            <a:picLocks noChangeAspect="1"/>
          </p:cNvPicPr>
          <p:nvPr/>
        </p:nvPicPr>
        <p:blipFill>
          <a:blip r:embed="rId8"/>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303734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29808-F543-FE18-E807-829A0A6F8C1E}"/>
              </a:ext>
            </a:extLst>
          </p:cNvPr>
          <p:cNvSpPr>
            <a:spLocks noGrp="1"/>
          </p:cNvSpPr>
          <p:nvPr>
            <p:ph type="title"/>
          </p:nvPr>
        </p:nvSpPr>
        <p:spPr>
          <a:xfrm>
            <a:off x="3073706" y="365125"/>
            <a:ext cx="8280094" cy="1325563"/>
          </a:xfrm>
        </p:spPr>
        <p:txBody>
          <a:bodyPr>
            <a:normAutofit/>
          </a:bodyPr>
          <a:lstStyle/>
          <a:p>
            <a:r>
              <a:rPr lang="en-US" sz="3600" b="1" dirty="0">
                <a:hlinkClick r:id="rId2"/>
              </a:rPr>
              <a:t>Independent Living Research &amp; Utilization</a:t>
            </a:r>
            <a:br>
              <a:rPr lang="en-US" sz="2400" dirty="0"/>
            </a:br>
            <a:r>
              <a:rPr lang="en-US" sz="2400" dirty="0"/>
              <a:t>We create opportunities for independence for people with disabilities through research, education, and consultation.</a:t>
            </a:r>
          </a:p>
        </p:txBody>
      </p:sp>
      <p:sp>
        <p:nvSpPr>
          <p:cNvPr id="3" name="Content Placeholder 2">
            <a:extLst>
              <a:ext uri="{FF2B5EF4-FFF2-40B4-BE49-F238E27FC236}">
                <a16:creationId xmlns:a16="http://schemas.microsoft.com/office/drawing/2014/main" id="{79EDDF33-CA26-9DCE-01F4-6E26F691FBD6}"/>
              </a:ext>
            </a:extLst>
          </p:cNvPr>
          <p:cNvSpPr>
            <a:spLocks noGrp="1"/>
          </p:cNvSpPr>
          <p:nvPr>
            <p:ph idx="1"/>
          </p:nvPr>
        </p:nvSpPr>
        <p:spPr>
          <a:xfrm>
            <a:off x="838199" y="1825625"/>
            <a:ext cx="5628702" cy="4667250"/>
          </a:xfrm>
        </p:spPr>
        <p:txBody>
          <a:bodyPr>
            <a:normAutofit fontScale="70000" lnSpcReduction="20000"/>
          </a:bodyPr>
          <a:lstStyle/>
          <a:p>
            <a:pPr marL="0" indent="0" algn="l">
              <a:lnSpc>
                <a:spcPct val="120000"/>
              </a:lnSpc>
              <a:buNone/>
            </a:pPr>
            <a:r>
              <a:rPr lang="en-US" b="1" i="0" dirty="0">
                <a:solidFill>
                  <a:srgbClr val="000000"/>
                </a:solidFill>
                <a:effectLst/>
                <a:latin typeface="Tahoma" panose="020B0604030504040204" pitchFamily="34" charset="0"/>
              </a:rPr>
              <a:t>Core Areas of Expertise</a:t>
            </a:r>
          </a:p>
          <a:p>
            <a:pPr marL="0" indent="0" algn="l">
              <a:lnSpc>
                <a:spcPct val="120000"/>
              </a:lnSpc>
              <a:buNone/>
            </a:pPr>
            <a:endParaRPr lang="en-US" sz="1400" b="1" i="0" dirty="0">
              <a:solidFill>
                <a:srgbClr val="000000"/>
              </a:solidFill>
              <a:effectLst/>
              <a:latin typeface="Tahoma" panose="020B0604030504040204" pitchFamily="34" charset="0"/>
            </a:endParaRPr>
          </a:p>
          <a:p>
            <a:pPr algn="l">
              <a:lnSpc>
                <a:spcPct val="120000"/>
              </a:lnSpc>
            </a:pPr>
            <a:r>
              <a:rPr lang="en-US" b="1" i="0" u="none" strike="noStrike" dirty="0">
                <a:solidFill>
                  <a:srgbClr val="162A83"/>
                </a:solidFill>
                <a:effectLst/>
                <a:latin typeface="Tahoma" panose="020B0604030504040204" pitchFamily="34" charset="0"/>
                <a:hlinkClick r:id="rId3" tooltip="go to the IL-NET T&amp;TA Center on IL for CILs"/>
              </a:rPr>
              <a:t>Centers for Independent Living (CILs)</a:t>
            </a:r>
            <a:endParaRPr lang="en-US" b="1" i="0" dirty="0">
              <a:solidFill>
                <a:srgbClr val="000000"/>
              </a:solidFill>
              <a:effectLst/>
              <a:latin typeface="Tahoma" panose="020B0604030504040204" pitchFamily="34" charset="0"/>
            </a:endParaRPr>
          </a:p>
          <a:p>
            <a:pPr algn="l">
              <a:lnSpc>
                <a:spcPct val="120000"/>
              </a:lnSpc>
            </a:pPr>
            <a:r>
              <a:rPr lang="en-US" b="1" i="0" u="none" strike="noStrike" dirty="0">
                <a:solidFill>
                  <a:srgbClr val="162A83"/>
                </a:solidFill>
                <a:effectLst/>
                <a:latin typeface="Tahoma" panose="020B0604030504040204" pitchFamily="34" charset="0"/>
                <a:hlinkClick r:id="rId4" tooltip="visit the cil diversity website"/>
              </a:rPr>
              <a:t>CIL Disability, Diversity, &amp; Intersectionality</a:t>
            </a:r>
            <a:endParaRPr lang="en-US" b="1" i="0" dirty="0">
              <a:solidFill>
                <a:srgbClr val="000000"/>
              </a:solidFill>
              <a:effectLst/>
              <a:latin typeface="Tahoma" panose="020B0604030504040204" pitchFamily="34" charset="0"/>
            </a:endParaRPr>
          </a:p>
          <a:p>
            <a:pPr algn="l">
              <a:lnSpc>
                <a:spcPct val="120000"/>
              </a:lnSpc>
            </a:pPr>
            <a:r>
              <a:rPr lang="en-US" b="1" i="0" u="none" strike="noStrike" dirty="0">
                <a:solidFill>
                  <a:srgbClr val="162A83"/>
                </a:solidFill>
                <a:effectLst/>
                <a:latin typeface="Tahoma" panose="020B0604030504040204" pitchFamily="34" charset="0"/>
                <a:hlinkClick r:id="rId5" tooltip="view training, publications and resources on business acumen"/>
              </a:rPr>
              <a:t>CIL Business Acumen</a:t>
            </a:r>
            <a:endParaRPr lang="en-US" b="1" i="0" dirty="0">
              <a:solidFill>
                <a:srgbClr val="000000"/>
              </a:solidFill>
              <a:effectLst/>
              <a:latin typeface="Tahoma" panose="020B0604030504040204" pitchFamily="34" charset="0"/>
            </a:endParaRPr>
          </a:p>
          <a:p>
            <a:pPr algn="l">
              <a:lnSpc>
                <a:spcPct val="120000"/>
              </a:lnSpc>
            </a:pPr>
            <a:r>
              <a:rPr lang="en-US" b="1" i="0" dirty="0">
                <a:solidFill>
                  <a:srgbClr val="000000"/>
                </a:solidFill>
                <a:effectLst/>
                <a:latin typeface="Tahoma" panose="020B0604030504040204" pitchFamily="34" charset="0"/>
              </a:rPr>
              <a:t>Americans with Disabilities Act (ADA)</a:t>
            </a:r>
          </a:p>
          <a:p>
            <a:pPr algn="l">
              <a:lnSpc>
                <a:spcPct val="120000"/>
              </a:lnSpc>
            </a:pPr>
            <a:r>
              <a:rPr lang="en-US" b="1" i="0" u="none" strike="noStrike" dirty="0">
                <a:solidFill>
                  <a:srgbClr val="162A83"/>
                </a:solidFill>
                <a:effectLst/>
                <a:latin typeface="Tahoma" panose="020B0604030504040204" pitchFamily="34" charset="0"/>
                <a:hlinkClick r:id="rId6" tooltip="learn more about the CHRIL project"/>
              </a:rPr>
              <a:t>Collaborative on Health Reform &amp; Independent Living (CHRIL)</a:t>
            </a:r>
            <a:endParaRPr lang="en-US" b="1" i="0" dirty="0">
              <a:solidFill>
                <a:srgbClr val="000000"/>
              </a:solidFill>
              <a:effectLst/>
              <a:latin typeface="Tahoma" panose="020B0604030504040204" pitchFamily="34" charset="0"/>
            </a:endParaRPr>
          </a:p>
          <a:p>
            <a:pPr algn="l">
              <a:lnSpc>
                <a:spcPct val="120000"/>
              </a:lnSpc>
            </a:pPr>
            <a:r>
              <a:rPr lang="en-US" b="1" i="0" u="none" strike="noStrike" dirty="0">
                <a:solidFill>
                  <a:srgbClr val="162A83"/>
                </a:solidFill>
                <a:effectLst/>
                <a:latin typeface="Tahoma" panose="020B0604030504040204" pitchFamily="34" charset="0"/>
                <a:hlinkClick r:id="rId7"/>
              </a:rPr>
              <a:t>Houston Livable Communities Initiative</a:t>
            </a:r>
            <a:endParaRPr lang="en-US" b="1" i="0" dirty="0">
              <a:solidFill>
                <a:srgbClr val="000000"/>
              </a:solidFill>
              <a:effectLst/>
              <a:latin typeface="Tahoma" panose="020B0604030504040204" pitchFamily="34" charset="0"/>
            </a:endParaRPr>
          </a:p>
          <a:p>
            <a:pPr algn="l">
              <a:lnSpc>
                <a:spcPct val="120000"/>
              </a:lnSpc>
            </a:pPr>
            <a:r>
              <a:rPr lang="en-US" b="1" i="0" dirty="0">
                <a:solidFill>
                  <a:srgbClr val="000000"/>
                </a:solidFill>
                <a:effectLst/>
                <a:latin typeface="Tahoma" panose="020B0604030504040204" pitchFamily="34" charset="0"/>
              </a:rPr>
              <a:t>Disaster Preparedness for People with Disabilities</a:t>
            </a:r>
          </a:p>
          <a:p>
            <a:pPr marL="0" indent="0">
              <a:buNone/>
            </a:pPr>
            <a:endParaRPr lang="en-US" dirty="0"/>
          </a:p>
        </p:txBody>
      </p:sp>
      <p:pic>
        <p:nvPicPr>
          <p:cNvPr id="5" name="Picture 4">
            <a:extLst>
              <a:ext uri="{FF2B5EF4-FFF2-40B4-BE49-F238E27FC236}">
                <a16:creationId xmlns:a16="http://schemas.microsoft.com/office/drawing/2014/main" id="{C740774A-2039-32B3-A0CE-406084748022}"/>
              </a:ext>
            </a:extLst>
          </p:cNvPr>
          <p:cNvPicPr>
            <a:picLocks noChangeAspect="1"/>
          </p:cNvPicPr>
          <p:nvPr/>
        </p:nvPicPr>
        <p:blipFill>
          <a:blip r:embed="rId8"/>
          <a:stretch>
            <a:fillRect/>
          </a:stretch>
        </p:blipFill>
        <p:spPr>
          <a:xfrm>
            <a:off x="1030306" y="365125"/>
            <a:ext cx="1714500" cy="990600"/>
          </a:xfrm>
          <a:prstGeom prst="rect">
            <a:avLst/>
          </a:prstGeom>
        </p:spPr>
      </p:pic>
      <p:sp>
        <p:nvSpPr>
          <p:cNvPr id="7" name="TextBox 6">
            <a:extLst>
              <a:ext uri="{FF2B5EF4-FFF2-40B4-BE49-F238E27FC236}">
                <a16:creationId xmlns:a16="http://schemas.microsoft.com/office/drawing/2014/main" id="{E49076D5-677B-975A-B7C1-8BE325CE5EAF}"/>
              </a:ext>
            </a:extLst>
          </p:cNvPr>
          <p:cNvSpPr txBox="1"/>
          <p:nvPr/>
        </p:nvSpPr>
        <p:spPr>
          <a:xfrm>
            <a:off x="7070075" y="1690688"/>
            <a:ext cx="6097836" cy="8956298"/>
          </a:xfrm>
          <a:prstGeom prst="rect">
            <a:avLst/>
          </a:prstGeom>
          <a:noFill/>
        </p:spPr>
        <p:txBody>
          <a:bodyPr wrap="square">
            <a:spAutoFit/>
          </a:bodyPr>
          <a:lstStyle/>
          <a:p>
            <a:pPr algn="l"/>
            <a:r>
              <a:rPr lang="en-US" b="1" i="0" dirty="0">
                <a:solidFill>
                  <a:srgbClr val="162A83"/>
                </a:solidFill>
                <a:effectLst/>
                <a:latin typeface="Tahoma" panose="020B0604030504040204" pitchFamily="34" charset="0"/>
              </a:rPr>
              <a:t>Browse by Topic</a:t>
            </a: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9" tooltip="Americans with Disabilities Act"/>
              </a:rPr>
              <a:t>Americans with Disabilities Act</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0" tooltip="Assistive Technology"/>
              </a:rPr>
              <a:t>Assistive Technology</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1" tooltip="CIL Core Services"/>
              </a:rPr>
              <a:t>CIL Core Services</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2" tooltip="IL Skills Training"/>
              </a:rPr>
              <a:t>IL Skills Training</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3" tooltip="Information &amp; Referral"/>
              </a:rPr>
              <a:t>Information &amp; Referral</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4" tooltip="Institutional Transition &amp; Diversion"/>
              </a:rPr>
              <a:t>Institutional Transition &amp; Diversion</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5" tooltip="Peer Counseling &amp; Peer Support"/>
              </a:rPr>
              <a:t>Peer Counseling &amp; Peer Support</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6" tooltip="Systems &amp; Individual Advocacy"/>
              </a:rPr>
              <a:t>Systems &amp; Individual Advocacy</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7" tooltip="Transition of Youth"/>
              </a:rPr>
              <a:t>Transition of Youth</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8" tooltip="CIL Financial Management"/>
              </a:rPr>
              <a:t>CIL Financial Management</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19" tooltip="CIL Management &amp; Operations"/>
              </a:rPr>
              <a:t>CIL Management &amp; Operations</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5" tooltip="Business Acumen"/>
              </a:rPr>
              <a:t>Business Acumen</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0" tooltip="Consumer Service Records"/>
              </a:rPr>
              <a:t>Consumer Information Files</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1" tooltip="Outcome Measures"/>
              </a:rPr>
              <a:t>Outcome Measures</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2" tooltip="704 Reporting"/>
              </a:rPr>
              <a:t>PPR (704 Reporting)</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3" tooltip="Public Relations &amp; Marketing"/>
              </a:rPr>
              <a:t>Public Relations &amp; Marketing</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4" tooltip="CIL Programs &amp; Services"/>
              </a:rPr>
              <a:t>CIL Programs &amp; Services</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5" tooltip="Disability Law &amp; Olmstead Implementation"/>
              </a:rPr>
              <a:t>Disability Law &amp; Olmstead Implementation</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6" tooltip="Emergency Preparedness"/>
              </a:rPr>
              <a:t>Emergency Preparedness</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7" tooltip="Gathering, Analyzing, &amp; Utilizing Data"/>
              </a:rPr>
              <a:t>Gathering, Analyzing, &amp; Utilizing Data</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8" tooltip="Health and Wellness"/>
              </a:rPr>
              <a:t>Health and Wellness</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29" tooltip="Home and Community-based Services"/>
              </a:rPr>
              <a:t>Home and Community-based Services</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30" tooltip="Managed Care"/>
              </a:rPr>
              <a:t>Managed Care</a:t>
            </a:r>
            <a:endParaRPr lang="en-US" b="0" i="0" dirty="0">
              <a:solidFill>
                <a:srgbClr val="000000"/>
              </a:solidFill>
              <a:effectLst/>
              <a:latin typeface="Tahoma" panose="020B0604030504040204" pitchFamily="34" charset="0"/>
            </a:endParaRPr>
          </a:p>
          <a:p>
            <a:pPr marL="742950" lvl="1" indent="-285750"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31" tooltip="Personal Assistance Services (PAS)"/>
              </a:rPr>
              <a:t>Personal Assistance Services (PAS)</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32" tooltip="Housing and Transportation"/>
              </a:rPr>
              <a:t>Housing and Transportation</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33" tooltip="IL Administration"/>
              </a:rPr>
              <a:t>IL Administration</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34" tooltip="IL History &amp; Philosophy"/>
              </a:rPr>
              <a:t>IL History &amp; Philosophy</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35" tooltip="Inclusion, Diversity &amp; Underserved Populations"/>
              </a:rPr>
              <a:t>Inclusion, Diversity &amp; Underserved Populations</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36" tooltip="SILC Operations"/>
              </a:rPr>
              <a:t>SILC Operations</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none" strike="noStrike" dirty="0">
                <a:solidFill>
                  <a:srgbClr val="162A83"/>
                </a:solidFill>
                <a:effectLst/>
                <a:latin typeface="Tahoma" panose="020B0604030504040204" pitchFamily="34" charset="0"/>
                <a:hlinkClick r:id="rId37" tooltip="SILC Roles &amp; Responsibilities"/>
              </a:rPr>
              <a:t>SILC Roles &amp; Responsibilities</a:t>
            </a:r>
            <a:endParaRPr lang="en-US" b="0" i="0" dirty="0">
              <a:solidFill>
                <a:srgbClr val="000000"/>
              </a:solidFill>
              <a:effectLst/>
              <a:latin typeface="Tahoma" panose="020B0604030504040204" pitchFamily="34" charset="0"/>
            </a:endParaRPr>
          </a:p>
          <a:p>
            <a:pPr algn="l">
              <a:buFont typeface="Arial" panose="020B0604020202020204" pitchFamily="34" charset="0"/>
              <a:buChar char="•"/>
            </a:pPr>
            <a:r>
              <a:rPr lang="en-US" b="0" i="0" u="sng" dirty="0">
                <a:solidFill>
                  <a:srgbClr val="162A83"/>
                </a:solidFill>
                <a:effectLst/>
                <a:latin typeface="Tahoma" panose="020B0604030504040204" pitchFamily="34" charset="0"/>
                <a:hlinkClick r:id="rId38" tooltip="State Plan for Independent Living (SPIL)"/>
              </a:rPr>
              <a:t>State Plan for Independent Living (SPIL)</a:t>
            </a:r>
            <a:endParaRPr lang="en-US" b="0" i="0" dirty="0">
              <a:solidFill>
                <a:srgbClr val="000000"/>
              </a:solidFill>
              <a:effectLst/>
              <a:latin typeface="Tahoma" panose="020B0604030504040204" pitchFamily="34" charset="0"/>
            </a:endParaRPr>
          </a:p>
        </p:txBody>
      </p:sp>
      <p:pic>
        <p:nvPicPr>
          <p:cNvPr id="4" name="Picture 3">
            <a:extLst>
              <a:ext uri="{FF2B5EF4-FFF2-40B4-BE49-F238E27FC236}">
                <a16:creationId xmlns:a16="http://schemas.microsoft.com/office/drawing/2014/main" id="{3EBE41F2-1389-7D8B-8F41-DCCA774A1D77}"/>
              </a:ext>
            </a:extLst>
          </p:cNvPr>
          <p:cNvPicPr>
            <a:picLocks noChangeAspect="1"/>
          </p:cNvPicPr>
          <p:nvPr/>
        </p:nvPicPr>
        <p:blipFill>
          <a:blip r:embed="rId39"/>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2123262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6C87-C1E8-2403-1CEA-9A88F93A5D3D}"/>
              </a:ext>
            </a:extLst>
          </p:cNvPr>
          <p:cNvSpPr>
            <a:spLocks noGrp="1"/>
          </p:cNvSpPr>
          <p:nvPr>
            <p:ph type="title"/>
          </p:nvPr>
        </p:nvSpPr>
        <p:spPr>
          <a:xfrm>
            <a:off x="3181350" y="784860"/>
            <a:ext cx="4549048" cy="1040765"/>
          </a:xfrm>
        </p:spPr>
        <p:txBody>
          <a:bodyPr>
            <a:normAutofit fontScale="90000"/>
          </a:bodyPr>
          <a:lstStyle/>
          <a:p>
            <a:r>
              <a:rPr lang="en-US" sz="4800" b="1" i="0" dirty="0">
                <a:solidFill>
                  <a:srgbClr val="162A83"/>
                </a:solidFill>
                <a:effectLst/>
                <a:latin typeface="Segoe UI" panose="020B0502040204020203" pitchFamily="34" charset="0"/>
                <a:cs typeface="Segoe UI" panose="020B0502040204020203" pitchFamily="34" charset="0"/>
                <a:hlinkClick r:id="rId2"/>
              </a:rPr>
              <a:t>Paula McElwee</a:t>
            </a:r>
            <a:br>
              <a:rPr lang="en-US" b="1" i="0" dirty="0">
                <a:solidFill>
                  <a:srgbClr val="162A83"/>
                </a:solidFill>
                <a:effectLst/>
                <a:latin typeface="Tahoma" panose="020B0604030504040204" pitchFamily="34" charset="0"/>
              </a:rPr>
            </a:br>
            <a:endParaRPr lang="en-US" dirty="0"/>
          </a:p>
        </p:txBody>
      </p:sp>
      <p:sp>
        <p:nvSpPr>
          <p:cNvPr id="3" name="Content Placeholder 2">
            <a:extLst>
              <a:ext uri="{FF2B5EF4-FFF2-40B4-BE49-F238E27FC236}">
                <a16:creationId xmlns:a16="http://schemas.microsoft.com/office/drawing/2014/main" id="{2FDB7F5B-311A-DFCB-3C0E-E6903C253049}"/>
              </a:ext>
            </a:extLst>
          </p:cNvPr>
          <p:cNvSpPr>
            <a:spLocks noGrp="1"/>
          </p:cNvSpPr>
          <p:nvPr>
            <p:ph idx="1"/>
          </p:nvPr>
        </p:nvSpPr>
        <p:spPr>
          <a:xfrm>
            <a:off x="838200" y="2179955"/>
            <a:ext cx="10642600" cy="4351338"/>
          </a:xfrm>
        </p:spPr>
        <p:txBody>
          <a:bodyPr>
            <a:normAutofit fontScale="92500" lnSpcReduction="20000"/>
          </a:bodyPr>
          <a:lstStyle/>
          <a:p>
            <a:r>
              <a:rPr lang="en-US" sz="2600" b="1" dirty="0">
                <a:latin typeface="Segoe UI" panose="020B0502040204020203" pitchFamily="34" charset="0"/>
                <a:cs typeface="Segoe UI" panose="020B0502040204020203" pitchFamily="34" charset="0"/>
                <a:hlinkClick r:id="rId3"/>
              </a:rPr>
              <a:t>Blog</a:t>
            </a:r>
            <a:endParaRPr lang="en-US" sz="2600" b="1" dirty="0">
              <a:latin typeface="Segoe UI" panose="020B0502040204020203" pitchFamily="34" charset="0"/>
              <a:cs typeface="Segoe UI" panose="020B0502040204020203" pitchFamily="34" charset="0"/>
            </a:endParaRPr>
          </a:p>
          <a:p>
            <a:r>
              <a:rPr lang="en-US" sz="2600" b="1" i="0" dirty="0">
                <a:solidFill>
                  <a:srgbClr val="000000"/>
                </a:solidFill>
                <a:effectLst/>
                <a:latin typeface="Segoe UI" panose="020B0502040204020203" pitchFamily="34" charset="0"/>
                <a:cs typeface="Segoe UI" panose="020B0502040204020203" pitchFamily="34" charset="0"/>
                <a:hlinkClick r:id="rId2"/>
              </a:rPr>
              <a:t>On-demand Training</a:t>
            </a:r>
            <a:endParaRPr lang="en-US" sz="2600" b="1" i="0" dirty="0">
              <a:solidFill>
                <a:srgbClr val="000000"/>
              </a:solidFill>
              <a:effectLst/>
              <a:latin typeface="Segoe UI" panose="020B0502040204020203" pitchFamily="34" charset="0"/>
              <a:cs typeface="Segoe UI" panose="020B0502040204020203" pitchFamily="34" charset="0"/>
            </a:endParaRPr>
          </a:p>
          <a:p>
            <a:r>
              <a:rPr lang="en-US" sz="2600" b="1" i="0" dirty="0">
                <a:solidFill>
                  <a:srgbClr val="000000"/>
                </a:solidFill>
                <a:effectLst/>
                <a:latin typeface="Segoe UI" panose="020B0502040204020203" pitchFamily="34" charset="0"/>
                <a:cs typeface="Segoe UI" panose="020B0502040204020203" pitchFamily="34" charset="0"/>
                <a:hlinkClick r:id="rId2"/>
              </a:rPr>
              <a:t>Publications</a:t>
            </a:r>
            <a:endParaRPr lang="en-US" sz="2600" b="1" i="0" dirty="0">
              <a:solidFill>
                <a:srgbClr val="000000"/>
              </a:solidFill>
              <a:effectLst/>
              <a:latin typeface="Segoe UI" panose="020B0502040204020203" pitchFamily="34" charset="0"/>
              <a:cs typeface="Segoe UI" panose="020B0502040204020203" pitchFamily="34" charset="0"/>
            </a:endParaRPr>
          </a:p>
          <a:p>
            <a:pPr algn="l"/>
            <a:r>
              <a:rPr lang="en-US" sz="2600" b="1" i="0" dirty="0">
                <a:solidFill>
                  <a:srgbClr val="000000"/>
                </a:solidFill>
                <a:effectLst/>
                <a:latin typeface="Segoe UI" panose="020B0502040204020203" pitchFamily="34" charset="0"/>
                <a:cs typeface="Segoe UI" panose="020B0502040204020203" pitchFamily="34" charset="0"/>
              </a:rPr>
              <a:t>For Statewide Independent Living Councils (SILCs):</a:t>
            </a:r>
          </a:p>
          <a:p>
            <a:pPr marL="0" indent="0" algn="l">
              <a:buNone/>
            </a:pPr>
            <a:r>
              <a:rPr lang="en-US" sz="2600" b="0" i="0" dirty="0">
                <a:solidFill>
                  <a:srgbClr val="000000"/>
                </a:solidFill>
                <a:effectLst/>
                <a:latin typeface="Segoe UI" panose="020B0502040204020203" pitchFamily="34" charset="0"/>
                <a:cs typeface="Segoe UI" panose="020B0502040204020203" pitchFamily="34" charset="0"/>
              </a:rPr>
              <a:t>   ILRU offers peer group technical assistance discussions at </a:t>
            </a:r>
            <a:r>
              <a:rPr lang="en-US" sz="2600" b="1" i="0" dirty="0">
                <a:solidFill>
                  <a:srgbClr val="000000"/>
                </a:solidFill>
                <a:effectLst/>
                <a:latin typeface="Segoe UI" panose="020B0502040204020203" pitchFamily="34" charset="0"/>
                <a:cs typeface="Segoe UI" panose="020B0502040204020203" pitchFamily="34" charset="0"/>
              </a:rPr>
              <a:t>3pm Eastern</a:t>
            </a:r>
            <a:r>
              <a:rPr lang="en-US" sz="2600" b="0" i="0" dirty="0">
                <a:solidFill>
                  <a:srgbClr val="000000"/>
                </a:solidFill>
                <a:effectLst/>
                <a:latin typeface="Segoe UI" panose="020B0502040204020203" pitchFamily="34" charset="0"/>
                <a:cs typeface="Segoe UI" panose="020B0502040204020203" pitchFamily="34" charset="0"/>
              </a:rPr>
              <a:t> for:</a:t>
            </a:r>
          </a:p>
          <a:p>
            <a:pPr marL="742950" lvl="1" indent="-285750" algn="l">
              <a:buFont typeface="Arial" panose="020B0604020202020204" pitchFamily="34" charset="0"/>
              <a:buChar char="•"/>
            </a:pPr>
            <a:r>
              <a:rPr lang="en-US" sz="2600" b="0" i="0" dirty="0">
                <a:solidFill>
                  <a:srgbClr val="000000"/>
                </a:solidFill>
                <a:effectLst/>
                <a:latin typeface="Segoe UI" panose="020B0502040204020203" pitchFamily="34" charset="0"/>
                <a:cs typeface="Segoe UI" panose="020B0502040204020203" pitchFamily="34" charset="0"/>
              </a:rPr>
              <a:t>SILC staff and members (called </a:t>
            </a:r>
            <a:r>
              <a:rPr lang="en-US" sz="2600" b="0" i="0" dirty="0" err="1">
                <a:solidFill>
                  <a:srgbClr val="000000"/>
                </a:solidFill>
                <a:effectLst/>
                <a:latin typeface="Segoe UI" panose="020B0502040204020203" pitchFamily="34" charset="0"/>
                <a:cs typeface="Segoe UI" panose="020B0502040204020203" pitchFamily="34" charset="0"/>
              </a:rPr>
              <a:t>SILCSpeak</a:t>
            </a:r>
            <a:r>
              <a:rPr lang="en-US" sz="2600" b="0" i="0" dirty="0">
                <a:solidFill>
                  <a:srgbClr val="000000"/>
                </a:solidFill>
                <a:effectLst/>
                <a:latin typeface="Segoe UI" panose="020B0502040204020203" pitchFamily="34" charset="0"/>
                <a:cs typeface="Segoe UI" panose="020B0502040204020203" pitchFamily="34" charset="0"/>
              </a:rPr>
              <a:t>) - First Thursday of each month</a:t>
            </a:r>
          </a:p>
          <a:p>
            <a:pPr marL="742950" lvl="1" indent="-285750" algn="l">
              <a:buFont typeface="Arial" panose="020B0604020202020204" pitchFamily="34" charset="0"/>
              <a:buChar char="•"/>
            </a:pPr>
            <a:r>
              <a:rPr lang="en-US" sz="2600" b="0" i="0" dirty="0">
                <a:solidFill>
                  <a:srgbClr val="000000"/>
                </a:solidFill>
                <a:effectLst/>
                <a:latin typeface="Segoe UI" panose="020B0502040204020203" pitchFamily="34" charset="0"/>
                <a:cs typeface="Segoe UI" panose="020B0502040204020203" pitchFamily="34" charset="0"/>
              </a:rPr>
              <a:t>Designated State Entities (DSEs) - scheduled quarterly</a:t>
            </a:r>
          </a:p>
          <a:p>
            <a:pPr marL="742950" lvl="1" indent="-285750" algn="l">
              <a:buFont typeface="Arial" panose="020B0604020202020204" pitchFamily="34" charset="0"/>
              <a:buChar char="•"/>
            </a:pPr>
            <a:r>
              <a:rPr lang="en-US" sz="2600" dirty="0">
                <a:solidFill>
                  <a:srgbClr val="000000"/>
                </a:solidFill>
                <a:latin typeface="Segoe UI" panose="020B0502040204020203" pitchFamily="34" charset="0"/>
                <a:cs typeface="Segoe UI" panose="020B0502040204020203" pitchFamily="34" charset="0"/>
              </a:rPr>
              <a:t>New CIL Directors - monthly</a:t>
            </a:r>
            <a:endParaRPr lang="en-US" sz="2600" b="0" i="0" dirty="0">
              <a:solidFill>
                <a:srgbClr val="000000"/>
              </a:solidFill>
              <a:effectLst/>
              <a:latin typeface="Segoe UI" panose="020B0502040204020203" pitchFamily="34" charset="0"/>
              <a:cs typeface="Segoe UI" panose="020B0502040204020203" pitchFamily="34" charset="0"/>
            </a:endParaRPr>
          </a:p>
          <a:p>
            <a:pPr marL="0" indent="0">
              <a:buNone/>
            </a:pPr>
            <a:r>
              <a:rPr lang="en-US" sz="2600" b="0" i="0" dirty="0">
                <a:solidFill>
                  <a:srgbClr val="000000"/>
                </a:solidFill>
                <a:effectLst/>
                <a:latin typeface="Segoe UI" panose="020B0502040204020203" pitchFamily="34" charset="0"/>
                <a:cs typeface="Segoe UI" panose="020B0502040204020203" pitchFamily="34" charset="0"/>
              </a:rPr>
              <a:t>For one-on-one technical assistance, contact the IL-NET Associate Director of Technical Assistance, Paula McElwee at </a:t>
            </a:r>
            <a:r>
              <a:rPr lang="en-US" sz="2600" b="0" i="0" u="none" strike="noStrike" dirty="0">
                <a:solidFill>
                  <a:srgbClr val="162A83"/>
                </a:solidFill>
                <a:effectLst/>
                <a:latin typeface="Segoe UI" panose="020B0502040204020203" pitchFamily="34" charset="0"/>
                <a:cs typeface="Segoe UI" panose="020B0502040204020203" pitchFamily="34" charset="0"/>
                <a:hlinkClick r:id="rId4" tooltip="Email Paula McElwee"/>
              </a:rPr>
              <a:t>paulamcelwee.ilru@gmail.com</a:t>
            </a:r>
            <a:r>
              <a:rPr lang="en-US" sz="2600" b="0" i="0" dirty="0">
                <a:solidFill>
                  <a:srgbClr val="000000"/>
                </a:solidFill>
                <a:effectLst/>
                <a:latin typeface="Segoe UI" panose="020B0502040204020203" pitchFamily="34" charset="0"/>
                <a:cs typeface="Segoe UI" panose="020B0502040204020203" pitchFamily="34" charset="0"/>
              </a:rPr>
              <a:t> or call 559-250-3082 (Pacific Time).</a:t>
            </a:r>
          </a:p>
          <a:p>
            <a:endParaRPr lang="en-US" dirty="0"/>
          </a:p>
        </p:txBody>
      </p:sp>
      <p:pic>
        <p:nvPicPr>
          <p:cNvPr id="4" name="Picture 3">
            <a:extLst>
              <a:ext uri="{FF2B5EF4-FFF2-40B4-BE49-F238E27FC236}">
                <a16:creationId xmlns:a16="http://schemas.microsoft.com/office/drawing/2014/main" id="{11A47C28-A5E1-C447-9109-994A2E2C5ABF}"/>
              </a:ext>
            </a:extLst>
          </p:cNvPr>
          <p:cNvPicPr>
            <a:picLocks noChangeAspect="1"/>
          </p:cNvPicPr>
          <p:nvPr/>
        </p:nvPicPr>
        <p:blipFill>
          <a:blip r:embed="rId5"/>
          <a:stretch>
            <a:fillRect/>
          </a:stretch>
        </p:blipFill>
        <p:spPr>
          <a:xfrm>
            <a:off x="8724671" y="38100"/>
            <a:ext cx="2476500" cy="3305175"/>
          </a:xfrm>
          <a:prstGeom prst="rect">
            <a:avLst/>
          </a:prstGeom>
        </p:spPr>
      </p:pic>
      <p:pic>
        <p:nvPicPr>
          <p:cNvPr id="5" name="Picture 4">
            <a:extLst>
              <a:ext uri="{FF2B5EF4-FFF2-40B4-BE49-F238E27FC236}">
                <a16:creationId xmlns:a16="http://schemas.microsoft.com/office/drawing/2014/main" id="{EC8E3221-7824-FE95-8B6D-ACDA951684F3}"/>
              </a:ext>
            </a:extLst>
          </p:cNvPr>
          <p:cNvPicPr>
            <a:picLocks noChangeAspect="1"/>
          </p:cNvPicPr>
          <p:nvPr/>
        </p:nvPicPr>
        <p:blipFill>
          <a:blip r:embed="rId6"/>
          <a:stretch>
            <a:fillRect/>
          </a:stretch>
        </p:blipFill>
        <p:spPr>
          <a:xfrm>
            <a:off x="838200" y="504188"/>
            <a:ext cx="1713124" cy="987638"/>
          </a:xfrm>
          <a:prstGeom prst="rect">
            <a:avLst/>
          </a:prstGeom>
        </p:spPr>
      </p:pic>
      <p:pic>
        <p:nvPicPr>
          <p:cNvPr id="6" name="Picture 5">
            <a:extLst>
              <a:ext uri="{FF2B5EF4-FFF2-40B4-BE49-F238E27FC236}">
                <a16:creationId xmlns:a16="http://schemas.microsoft.com/office/drawing/2014/main" id="{E4735219-3BE2-C559-F2CF-FAEF3C9CA9A4}"/>
              </a:ext>
            </a:extLst>
          </p:cNvPr>
          <p:cNvPicPr>
            <a:picLocks noChangeAspect="1"/>
          </p:cNvPicPr>
          <p:nvPr/>
        </p:nvPicPr>
        <p:blipFill>
          <a:blip r:embed="rId7"/>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490764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950DB3-01DA-BCA7-A840-79F4CC1A1C54}"/>
              </a:ext>
            </a:extLst>
          </p:cNvPr>
          <p:cNvSpPr>
            <a:spLocks noGrp="1"/>
          </p:cNvSpPr>
          <p:nvPr>
            <p:ph idx="1"/>
          </p:nvPr>
        </p:nvSpPr>
        <p:spPr>
          <a:xfrm>
            <a:off x="838200" y="2145114"/>
            <a:ext cx="10515600" cy="4351338"/>
          </a:xfrm>
        </p:spPr>
        <p:txBody>
          <a:bodyPr>
            <a:normAutofit/>
          </a:bodyPr>
          <a:lstStyle/>
          <a:p>
            <a:r>
              <a:rPr lang="en-US" dirty="0">
                <a:latin typeface="Segoe UI" panose="020B0502040204020203" pitchFamily="34" charset="0"/>
                <a:cs typeface="Segoe UI" panose="020B0502040204020203" pitchFamily="34" charset="0"/>
              </a:rPr>
              <a:t>The </a:t>
            </a:r>
            <a:r>
              <a:rPr lang="en-US" dirty="0">
                <a:latin typeface="Segoe UI" panose="020B0502040204020203" pitchFamily="34" charset="0"/>
                <a:cs typeface="Segoe UI" panose="020B0502040204020203" pitchFamily="34" charset="0"/>
                <a:hlinkClick r:id="rId2"/>
              </a:rPr>
              <a:t>Association of Programs for Rural Independent Living </a:t>
            </a:r>
            <a:r>
              <a:rPr lang="en-US" dirty="0">
                <a:latin typeface="Segoe UI" panose="020B0502040204020203" pitchFamily="34" charset="0"/>
                <a:cs typeface="Segoe UI" panose="020B0502040204020203" pitchFamily="34" charset="0"/>
              </a:rPr>
              <a:t>(APRIL) is a national grassroots, nonprofit membership organization consisting of over 260 members from centers for independent living, their satellites and branch offices, statewide independent living councils, other organizations and individuals concerned with the independent living issues of people with disabilities living in rural America.  </a:t>
            </a:r>
          </a:p>
          <a:p>
            <a:r>
              <a:rPr lang="en-US" dirty="0">
                <a:latin typeface="Segoe UI" panose="020B0502040204020203" pitchFamily="34" charset="0"/>
                <a:cs typeface="Segoe UI" panose="020B0502040204020203" pitchFamily="34" charset="0"/>
              </a:rPr>
              <a:t>APRIL advances the equity of people with disabilities in rural communities through advocacy, collaboration, shared experience, leadership development, education, and training. </a:t>
            </a:r>
          </a:p>
        </p:txBody>
      </p:sp>
      <p:pic>
        <p:nvPicPr>
          <p:cNvPr id="7" name="Picture 6">
            <a:extLst>
              <a:ext uri="{FF2B5EF4-FFF2-40B4-BE49-F238E27FC236}">
                <a16:creationId xmlns:a16="http://schemas.microsoft.com/office/drawing/2014/main" id="{D828DD4F-3B58-B1F8-BB0F-FC92AF4A0F82}"/>
              </a:ext>
            </a:extLst>
          </p:cNvPr>
          <p:cNvPicPr>
            <a:picLocks noChangeAspect="1"/>
          </p:cNvPicPr>
          <p:nvPr/>
        </p:nvPicPr>
        <p:blipFill rotWithShape="1">
          <a:blip r:embed="rId3"/>
          <a:srcRect t="20721"/>
          <a:stretch/>
        </p:blipFill>
        <p:spPr>
          <a:xfrm>
            <a:off x="563084" y="218329"/>
            <a:ext cx="7474334" cy="1832551"/>
          </a:xfrm>
          <a:prstGeom prst="rect">
            <a:avLst/>
          </a:prstGeom>
        </p:spPr>
      </p:pic>
      <p:pic>
        <p:nvPicPr>
          <p:cNvPr id="2" name="Picture 1">
            <a:extLst>
              <a:ext uri="{FF2B5EF4-FFF2-40B4-BE49-F238E27FC236}">
                <a16:creationId xmlns:a16="http://schemas.microsoft.com/office/drawing/2014/main" id="{BDFC187C-5E16-A5F9-17A5-A965C7415873}"/>
              </a:ext>
            </a:extLst>
          </p:cNvPr>
          <p:cNvPicPr>
            <a:picLocks noChangeAspect="1"/>
          </p:cNvPicPr>
          <p:nvPr/>
        </p:nvPicPr>
        <p:blipFill>
          <a:blip r:embed="rId4"/>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2337016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42DEEBBB-AA5A-627B-9DA5-B7F50A46E844}"/>
              </a:ext>
            </a:extLst>
          </p:cNvPr>
          <p:cNvPicPr>
            <a:picLocks noGrp="1" noChangeAspect="1"/>
          </p:cNvPicPr>
          <p:nvPr>
            <p:ph idx="1"/>
          </p:nvPr>
        </p:nvPicPr>
        <p:blipFill>
          <a:blip r:embed="rId2"/>
          <a:stretch>
            <a:fillRect/>
          </a:stretch>
        </p:blipFill>
        <p:spPr>
          <a:xfrm>
            <a:off x="3133813" y="1847336"/>
            <a:ext cx="6959958" cy="3930852"/>
          </a:xfrm>
        </p:spPr>
      </p:pic>
      <p:sp>
        <p:nvSpPr>
          <p:cNvPr id="5" name="Title 4">
            <a:extLst>
              <a:ext uri="{FF2B5EF4-FFF2-40B4-BE49-F238E27FC236}">
                <a16:creationId xmlns:a16="http://schemas.microsoft.com/office/drawing/2014/main" id="{47517AB8-AA1C-7F2D-150B-B3EF58D55CC1}"/>
              </a:ext>
            </a:extLst>
          </p:cNvPr>
          <p:cNvSpPr>
            <a:spLocks noGrp="1"/>
          </p:cNvSpPr>
          <p:nvPr>
            <p:ph type="title"/>
          </p:nvPr>
        </p:nvSpPr>
        <p:spPr>
          <a:xfrm>
            <a:off x="2963537" y="365125"/>
            <a:ext cx="8390263" cy="1325563"/>
          </a:xfrm>
        </p:spPr>
        <p:txBody>
          <a:bodyPr>
            <a:normAutofit fontScale="90000"/>
          </a:bodyPr>
          <a:lstStyle/>
          <a:p>
            <a:r>
              <a:rPr lang="en-US" b="1" dirty="0">
                <a:latin typeface="Segoe UI" panose="020B0502040204020203" pitchFamily="34" charset="0"/>
                <a:cs typeface="Segoe UI" panose="020B0502040204020203" pitchFamily="34" charset="0"/>
                <a:hlinkClick r:id="rId3"/>
              </a:rPr>
              <a:t>AMERICAN DISABLED FOR ATTENDANT PROGRAMS TODAY</a:t>
            </a:r>
            <a:endParaRPr lang="en-US" b="1" dirty="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FD599973-1D7F-0C2C-1BE7-3074A7BB66F4}"/>
              </a:ext>
            </a:extLst>
          </p:cNvPr>
          <p:cNvPicPr>
            <a:picLocks noChangeAspect="1"/>
          </p:cNvPicPr>
          <p:nvPr/>
        </p:nvPicPr>
        <p:blipFill>
          <a:blip r:embed="rId4"/>
          <a:stretch>
            <a:fillRect/>
          </a:stretch>
        </p:blipFill>
        <p:spPr>
          <a:xfrm>
            <a:off x="551761" y="319087"/>
            <a:ext cx="2159707" cy="2159707"/>
          </a:xfrm>
          <a:prstGeom prst="rect">
            <a:avLst/>
          </a:prstGeom>
        </p:spPr>
      </p:pic>
      <p:sp>
        <p:nvSpPr>
          <p:cNvPr id="9" name="TextBox 8">
            <a:extLst>
              <a:ext uri="{FF2B5EF4-FFF2-40B4-BE49-F238E27FC236}">
                <a16:creationId xmlns:a16="http://schemas.microsoft.com/office/drawing/2014/main" id="{F1A62A4A-FA11-431B-83D3-BA63AFB549BD}"/>
              </a:ext>
            </a:extLst>
          </p:cNvPr>
          <p:cNvSpPr txBox="1"/>
          <p:nvPr/>
        </p:nvSpPr>
        <p:spPr>
          <a:xfrm>
            <a:off x="4550399" y="5934836"/>
            <a:ext cx="6803401" cy="461665"/>
          </a:xfrm>
          <a:prstGeom prst="rect">
            <a:avLst/>
          </a:prstGeom>
          <a:noFill/>
        </p:spPr>
        <p:txBody>
          <a:bodyPr wrap="square" rtlCol="0">
            <a:spAutoFit/>
          </a:bodyPr>
          <a:lstStyle/>
          <a:p>
            <a:r>
              <a:rPr lang="en-US" sz="2400" b="1" dirty="0">
                <a:latin typeface="Segoe UI" panose="020B0502040204020203" pitchFamily="34" charset="0"/>
                <a:cs typeface="Segoe UI" panose="020B0502040204020203" pitchFamily="34" charset="0"/>
                <a:hlinkClick r:id="rId5"/>
              </a:rPr>
              <a:t>The Story of ADAPT</a:t>
            </a:r>
            <a:endParaRPr lang="en-US" sz="2400" b="1" dirty="0">
              <a:latin typeface="Segoe UI" panose="020B0502040204020203" pitchFamily="34" charset="0"/>
              <a:cs typeface="Segoe UI" panose="020B0502040204020203" pitchFamily="34" charset="0"/>
            </a:endParaRPr>
          </a:p>
        </p:txBody>
      </p:sp>
      <p:pic>
        <p:nvPicPr>
          <p:cNvPr id="2" name="Picture 1">
            <a:extLst>
              <a:ext uri="{FF2B5EF4-FFF2-40B4-BE49-F238E27FC236}">
                <a16:creationId xmlns:a16="http://schemas.microsoft.com/office/drawing/2014/main" id="{85A433BB-F9DC-1248-2357-3B6020F0B331}"/>
              </a:ext>
            </a:extLst>
          </p:cNvPr>
          <p:cNvPicPr>
            <a:picLocks noChangeAspect="1"/>
          </p:cNvPicPr>
          <p:nvPr/>
        </p:nvPicPr>
        <p:blipFill>
          <a:blip r:embed="rId6"/>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154551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988C-3196-FFC7-9981-E61DDEA41AD0}"/>
              </a:ext>
            </a:extLst>
          </p:cNvPr>
          <p:cNvSpPr>
            <a:spLocks noGrp="1"/>
          </p:cNvSpPr>
          <p:nvPr>
            <p:ph type="title"/>
          </p:nvPr>
        </p:nvSpPr>
        <p:spPr>
          <a:xfrm>
            <a:off x="535305" y="2263140"/>
            <a:ext cx="11191875" cy="1165860"/>
          </a:xfrm>
        </p:spPr>
        <p:txBody>
          <a:bodyPr>
            <a:normAutofit/>
          </a:bodyPr>
          <a:lstStyle/>
          <a:p>
            <a:r>
              <a:rPr lang="en-US" sz="2400" dirty="0">
                <a:latin typeface="Segoe UI" panose="020B0502040204020203" pitchFamily="34" charset="0"/>
                <a:cs typeface="Segoe UI" panose="020B0502040204020203" pitchFamily="34" charset="0"/>
              </a:rPr>
              <a:t>Colorado's Protection &amp; Advocacy System and host agency for Colorado's Long-Term Care Ombudsman, PACE Ombudsman &amp; Legal Assistance for the Elderly Programs</a:t>
            </a:r>
          </a:p>
        </p:txBody>
      </p:sp>
      <p:pic>
        <p:nvPicPr>
          <p:cNvPr id="4" name="Picture 3">
            <a:extLst>
              <a:ext uri="{FF2B5EF4-FFF2-40B4-BE49-F238E27FC236}">
                <a16:creationId xmlns:a16="http://schemas.microsoft.com/office/drawing/2014/main" id="{615CB64C-0B58-1948-77FD-F9814781FAD9}"/>
              </a:ext>
            </a:extLst>
          </p:cNvPr>
          <p:cNvPicPr>
            <a:picLocks noChangeAspect="1"/>
          </p:cNvPicPr>
          <p:nvPr/>
        </p:nvPicPr>
        <p:blipFill>
          <a:blip r:embed="rId2"/>
          <a:stretch>
            <a:fillRect/>
          </a:stretch>
        </p:blipFill>
        <p:spPr>
          <a:xfrm>
            <a:off x="535305" y="304165"/>
            <a:ext cx="6000750" cy="1524000"/>
          </a:xfrm>
          <a:prstGeom prst="rect">
            <a:avLst/>
          </a:prstGeom>
        </p:spPr>
      </p:pic>
      <p:pic>
        <p:nvPicPr>
          <p:cNvPr id="6" name="Picture 5">
            <a:extLst>
              <a:ext uri="{FF2B5EF4-FFF2-40B4-BE49-F238E27FC236}">
                <a16:creationId xmlns:a16="http://schemas.microsoft.com/office/drawing/2014/main" id="{F9A3D5DB-D1F8-1467-B7B8-BB739B08E43C}"/>
              </a:ext>
            </a:extLst>
          </p:cNvPr>
          <p:cNvPicPr>
            <a:picLocks noChangeAspect="1"/>
          </p:cNvPicPr>
          <p:nvPr/>
        </p:nvPicPr>
        <p:blipFill>
          <a:blip r:embed="rId3"/>
          <a:stretch>
            <a:fillRect/>
          </a:stretch>
        </p:blipFill>
        <p:spPr>
          <a:xfrm>
            <a:off x="696966" y="3429000"/>
            <a:ext cx="10249427" cy="2082907"/>
          </a:xfrm>
          <a:prstGeom prst="rect">
            <a:avLst/>
          </a:prstGeom>
        </p:spPr>
      </p:pic>
      <p:sp>
        <p:nvSpPr>
          <p:cNvPr id="8" name="TextBox 7">
            <a:extLst>
              <a:ext uri="{FF2B5EF4-FFF2-40B4-BE49-F238E27FC236}">
                <a16:creationId xmlns:a16="http://schemas.microsoft.com/office/drawing/2014/main" id="{93A6B3EA-2A34-4658-5803-4D80B43A8DC3}"/>
              </a:ext>
            </a:extLst>
          </p:cNvPr>
          <p:cNvSpPr txBox="1"/>
          <p:nvPr/>
        </p:nvSpPr>
        <p:spPr>
          <a:xfrm>
            <a:off x="7147193" y="757793"/>
            <a:ext cx="6097836" cy="738664"/>
          </a:xfrm>
          <a:prstGeom prst="rect">
            <a:avLst/>
          </a:prstGeom>
          <a:noFill/>
        </p:spPr>
        <p:txBody>
          <a:bodyPr wrap="square">
            <a:spAutoFit/>
          </a:bodyPr>
          <a:lstStyle/>
          <a:p>
            <a:r>
              <a:rPr lang="en-US" sz="2400" dirty="0">
                <a:latin typeface="Segoe UI" panose="020B0502040204020203" pitchFamily="34" charset="0"/>
                <a:cs typeface="Segoe UI" panose="020B0502040204020203" pitchFamily="34" charset="0"/>
                <a:hlinkClick r:id="rId4"/>
              </a:rPr>
              <a:t>https://disabilitylawco.org/</a:t>
            </a:r>
            <a:endParaRPr lang="en-US" sz="2400" dirty="0">
              <a:latin typeface="Segoe UI" panose="020B0502040204020203" pitchFamily="34" charset="0"/>
              <a:cs typeface="Segoe UI" panose="020B0502040204020203" pitchFamily="34" charset="0"/>
            </a:endParaRPr>
          </a:p>
          <a:p>
            <a:endParaRPr lang="en-US" dirty="0"/>
          </a:p>
        </p:txBody>
      </p:sp>
      <p:sp>
        <p:nvSpPr>
          <p:cNvPr id="3" name="TextBox 2">
            <a:extLst>
              <a:ext uri="{FF2B5EF4-FFF2-40B4-BE49-F238E27FC236}">
                <a16:creationId xmlns:a16="http://schemas.microsoft.com/office/drawing/2014/main" id="{AC3907A8-BF51-FA04-645F-BBBC4038803A}"/>
              </a:ext>
            </a:extLst>
          </p:cNvPr>
          <p:cNvSpPr txBox="1"/>
          <p:nvPr/>
        </p:nvSpPr>
        <p:spPr>
          <a:xfrm>
            <a:off x="2997200" y="5902960"/>
            <a:ext cx="6014720" cy="523220"/>
          </a:xfrm>
          <a:prstGeom prst="rect">
            <a:avLst/>
          </a:prstGeom>
          <a:noFill/>
        </p:spPr>
        <p:txBody>
          <a:bodyPr wrap="square" rtlCol="0">
            <a:spAutoFit/>
          </a:bodyPr>
          <a:lstStyle/>
          <a:p>
            <a:pPr algn="ctr"/>
            <a:r>
              <a:rPr lang="en-US" sz="2800" b="1" i="0" dirty="0">
                <a:solidFill>
                  <a:srgbClr val="000000"/>
                </a:solidFill>
                <a:effectLst/>
                <a:latin typeface="Segoe UI" panose="020B0502040204020203" pitchFamily="34" charset="0"/>
                <a:cs typeface="Segoe UI" panose="020B0502040204020203" pitchFamily="34" charset="0"/>
                <a:hlinkClick r:id="rId5"/>
              </a:rPr>
              <a:t>Client Assistance Program</a:t>
            </a:r>
            <a:endParaRPr lang="en-US" sz="2800" b="1" i="0" dirty="0">
              <a:solidFill>
                <a:srgbClr val="000000"/>
              </a:solidFill>
              <a:effectLst/>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E3A644FD-A36B-09E1-5364-97266A3AB54B}"/>
              </a:ext>
            </a:extLst>
          </p:cNvPr>
          <p:cNvPicPr>
            <a:picLocks noChangeAspect="1"/>
          </p:cNvPicPr>
          <p:nvPr/>
        </p:nvPicPr>
        <p:blipFill>
          <a:blip r:embed="rId6"/>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646077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A0C15B-D8BD-06A8-9AEB-FDDAA4982958}"/>
              </a:ext>
            </a:extLst>
          </p:cNvPr>
          <p:cNvPicPr>
            <a:picLocks noChangeAspect="1"/>
          </p:cNvPicPr>
          <p:nvPr/>
        </p:nvPicPr>
        <p:blipFill rotWithShape="1">
          <a:blip r:embed="rId2"/>
          <a:srcRect b="6096"/>
          <a:stretch/>
        </p:blipFill>
        <p:spPr>
          <a:xfrm>
            <a:off x="1966780" y="569138"/>
            <a:ext cx="7155187" cy="5919797"/>
          </a:xfrm>
          <a:prstGeom prst="rect">
            <a:avLst/>
          </a:prstGeom>
        </p:spPr>
      </p:pic>
      <p:sp>
        <p:nvSpPr>
          <p:cNvPr id="8" name="TextBox 7">
            <a:extLst>
              <a:ext uri="{FF2B5EF4-FFF2-40B4-BE49-F238E27FC236}">
                <a16:creationId xmlns:a16="http://schemas.microsoft.com/office/drawing/2014/main" id="{9DF16DF1-3184-634E-3324-AD5F0B057180}"/>
              </a:ext>
            </a:extLst>
          </p:cNvPr>
          <p:cNvSpPr txBox="1"/>
          <p:nvPr/>
        </p:nvSpPr>
        <p:spPr>
          <a:xfrm>
            <a:off x="4307596" y="6119603"/>
            <a:ext cx="3360145" cy="369332"/>
          </a:xfrm>
          <a:prstGeom prst="rect">
            <a:avLst/>
          </a:prstGeom>
          <a:noFill/>
        </p:spPr>
        <p:txBody>
          <a:bodyPr wrap="square" rtlCol="0">
            <a:spAutoFit/>
          </a:bodyPr>
          <a:lstStyle/>
          <a:p>
            <a:r>
              <a:rPr lang="en-US" b="1" dirty="0"/>
              <a:t>9 Independent Living Centers</a:t>
            </a:r>
          </a:p>
        </p:txBody>
      </p:sp>
    </p:spTree>
    <p:extLst>
      <p:ext uri="{BB962C8B-B14F-4D97-AF65-F5344CB8AC3E}">
        <p14:creationId xmlns:p14="http://schemas.microsoft.com/office/powerpoint/2010/main" val="1484573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5BD5E-C9D4-E967-E3FF-64FD3BCC12E6}"/>
              </a:ext>
            </a:extLst>
          </p:cNvPr>
          <p:cNvPicPr>
            <a:picLocks noChangeAspect="1"/>
          </p:cNvPicPr>
          <p:nvPr/>
        </p:nvPicPr>
        <p:blipFill>
          <a:blip r:embed="rId2"/>
          <a:stretch>
            <a:fillRect/>
          </a:stretch>
        </p:blipFill>
        <p:spPr>
          <a:xfrm>
            <a:off x="1071879" y="641350"/>
            <a:ext cx="4388827" cy="760730"/>
          </a:xfrm>
          <a:prstGeom prst="rect">
            <a:avLst/>
          </a:prstGeom>
        </p:spPr>
      </p:pic>
      <p:sp>
        <p:nvSpPr>
          <p:cNvPr id="2" name="Title 1">
            <a:extLst>
              <a:ext uri="{FF2B5EF4-FFF2-40B4-BE49-F238E27FC236}">
                <a16:creationId xmlns:a16="http://schemas.microsoft.com/office/drawing/2014/main" id="{59B18F36-E9D1-5BF7-E9A5-F2D5DDB0B980}"/>
              </a:ext>
            </a:extLst>
          </p:cNvPr>
          <p:cNvSpPr>
            <a:spLocks noGrp="1"/>
          </p:cNvSpPr>
          <p:nvPr>
            <p:ph type="title"/>
          </p:nvPr>
        </p:nvSpPr>
        <p:spPr>
          <a:xfrm>
            <a:off x="5852160" y="0"/>
            <a:ext cx="5516880" cy="2093595"/>
          </a:xfrm>
        </p:spPr>
        <p:txBody>
          <a:bodyPr>
            <a:noAutofit/>
          </a:bodyPr>
          <a:lstStyle/>
          <a:p>
            <a:pPr algn="r"/>
            <a:r>
              <a:rPr lang="en-US" sz="3000" dirty="0">
                <a:latin typeface="Segoe UI" panose="020B0502040204020203" pitchFamily="34" charset="0"/>
                <a:cs typeface="Segoe UI" panose="020B0502040204020203" pitchFamily="34" charset="0"/>
              </a:rPr>
              <a:t>1-800-949-4232</a:t>
            </a:r>
            <a:br>
              <a:rPr lang="en-US" sz="3000" dirty="0">
                <a:latin typeface="Segoe UI" panose="020B0502040204020203" pitchFamily="34" charset="0"/>
                <a:cs typeface="Segoe UI" panose="020B0502040204020203" pitchFamily="34" charset="0"/>
              </a:rPr>
            </a:br>
            <a:r>
              <a:rPr lang="en-US" sz="3000" dirty="0">
                <a:latin typeface="Segoe UI" panose="020B0502040204020203" pitchFamily="34" charset="0"/>
                <a:cs typeface="Segoe UI" panose="020B0502040204020203" pitchFamily="34" charset="0"/>
              </a:rPr>
              <a:t>ASL Deaf/HOH: (719) 358-2460</a:t>
            </a:r>
            <a:br>
              <a:rPr lang="en-US" sz="3000" dirty="0">
                <a:latin typeface="Segoe UI" panose="020B0502040204020203" pitchFamily="34" charset="0"/>
                <a:cs typeface="Segoe UI" panose="020B0502040204020203" pitchFamily="34" charset="0"/>
              </a:rPr>
            </a:br>
            <a:r>
              <a:rPr lang="en-US" sz="3000" dirty="0">
                <a:latin typeface="Segoe UI" panose="020B0502040204020203" pitchFamily="34" charset="0"/>
                <a:cs typeface="Segoe UI" panose="020B0502040204020203" pitchFamily="34" charset="0"/>
                <a:hlinkClick r:id="rId3"/>
              </a:rPr>
              <a:t>https://rockymountainada.org/</a:t>
            </a:r>
            <a:r>
              <a:rPr lang="en-US" sz="3000" dirty="0">
                <a:latin typeface="Segoe UI" panose="020B0502040204020203" pitchFamily="34" charset="0"/>
                <a:cs typeface="Segoe UI" panose="020B0502040204020203" pitchFamily="34" charset="0"/>
              </a:rPr>
              <a:t> </a:t>
            </a:r>
          </a:p>
        </p:txBody>
      </p:sp>
      <p:sp>
        <p:nvSpPr>
          <p:cNvPr id="3" name="Content Placeholder 2">
            <a:extLst>
              <a:ext uri="{FF2B5EF4-FFF2-40B4-BE49-F238E27FC236}">
                <a16:creationId xmlns:a16="http://schemas.microsoft.com/office/drawing/2014/main" id="{12C3FCAE-89E0-5E61-2285-6F42F966F364}"/>
              </a:ext>
            </a:extLst>
          </p:cNvPr>
          <p:cNvSpPr>
            <a:spLocks noGrp="1"/>
          </p:cNvSpPr>
          <p:nvPr>
            <p:ph idx="1"/>
          </p:nvPr>
        </p:nvSpPr>
        <p:spPr>
          <a:xfrm>
            <a:off x="1071879" y="3835923"/>
            <a:ext cx="10515600" cy="2890203"/>
          </a:xfrm>
        </p:spPr>
        <p:txBody>
          <a:bodyPr>
            <a:normAutofit lnSpcReduction="10000"/>
          </a:bodyPr>
          <a:lstStyle/>
          <a:p>
            <a:r>
              <a:rPr lang="en-US" dirty="0">
                <a:solidFill>
                  <a:srgbClr val="0A0CF5"/>
                </a:solidFill>
                <a:latin typeface="Segoe UI" panose="020B0502040204020203" pitchFamily="34" charset="0"/>
                <a:cs typeface="Segoe UI" panose="020B0502040204020203" pitchFamily="34" charset="0"/>
                <a:hlinkClick r:id="rId4"/>
              </a:rPr>
              <a:t>Meeting the Challenge, Inc</a:t>
            </a:r>
            <a:r>
              <a:rPr lang="en-US" dirty="0">
                <a:solidFill>
                  <a:srgbClr val="1D2C47"/>
                </a:solidFill>
                <a:latin typeface="Segoe UI" panose="020B0502040204020203" pitchFamily="34" charset="0"/>
                <a:cs typeface="Segoe UI" panose="020B0502040204020203" pitchFamily="34" charset="0"/>
              </a:rPr>
              <a:t>, in Colorado Springs, is an accessibility compliance consulting firm that serves individuals and organizations with rights and responsibilities for compliance with federal disability rights laws. Meeting The Challenge has the broad-based knowledge, resources, and affiliate network to provide clients with solutions to solve their disability law compliance challenges and increase access for people with disabilities.</a:t>
            </a:r>
          </a:p>
          <a:p>
            <a:endParaRPr lang="en-US" dirty="0">
              <a:latin typeface="Segoe UI" panose="020B0502040204020203" pitchFamily="34" charset="0"/>
              <a:cs typeface="Segoe UI" panose="020B0502040204020203" pitchFamily="34" charset="0"/>
            </a:endParaRPr>
          </a:p>
          <a:p>
            <a:endParaRPr lang="en-US" dirty="0"/>
          </a:p>
        </p:txBody>
      </p:sp>
      <p:pic>
        <p:nvPicPr>
          <p:cNvPr id="6" name="Picture 5">
            <a:extLst>
              <a:ext uri="{FF2B5EF4-FFF2-40B4-BE49-F238E27FC236}">
                <a16:creationId xmlns:a16="http://schemas.microsoft.com/office/drawing/2014/main" id="{E88CB6CA-E194-EAC3-6434-814452CBC161}"/>
              </a:ext>
            </a:extLst>
          </p:cNvPr>
          <p:cNvPicPr>
            <a:picLocks noChangeAspect="1"/>
          </p:cNvPicPr>
          <p:nvPr/>
        </p:nvPicPr>
        <p:blipFill>
          <a:blip r:embed="rId5"/>
          <a:stretch>
            <a:fillRect/>
          </a:stretch>
        </p:blipFill>
        <p:spPr>
          <a:xfrm>
            <a:off x="574039" y="1798526"/>
            <a:ext cx="7302875" cy="1981200"/>
          </a:xfrm>
          <a:prstGeom prst="rect">
            <a:avLst/>
          </a:prstGeom>
        </p:spPr>
      </p:pic>
      <p:pic>
        <p:nvPicPr>
          <p:cNvPr id="7" name="Picture 6">
            <a:extLst>
              <a:ext uri="{FF2B5EF4-FFF2-40B4-BE49-F238E27FC236}">
                <a16:creationId xmlns:a16="http://schemas.microsoft.com/office/drawing/2014/main" id="{5CE65AC5-A531-2682-9E60-2A03803DFA22}"/>
              </a:ext>
            </a:extLst>
          </p:cNvPr>
          <p:cNvPicPr>
            <a:picLocks noChangeAspect="1"/>
          </p:cNvPicPr>
          <p:nvPr/>
        </p:nvPicPr>
        <p:blipFill>
          <a:blip r:embed="rId6"/>
          <a:stretch>
            <a:fillRect/>
          </a:stretch>
        </p:blipFill>
        <p:spPr>
          <a:xfrm>
            <a:off x="8175422" y="1590151"/>
            <a:ext cx="3798137" cy="2377646"/>
          </a:xfrm>
          <a:prstGeom prst="rect">
            <a:avLst/>
          </a:prstGeom>
        </p:spPr>
      </p:pic>
      <p:pic>
        <p:nvPicPr>
          <p:cNvPr id="8" name="Picture 7">
            <a:extLst>
              <a:ext uri="{FF2B5EF4-FFF2-40B4-BE49-F238E27FC236}">
                <a16:creationId xmlns:a16="http://schemas.microsoft.com/office/drawing/2014/main" id="{30BC3E17-C444-7AEB-2473-055176D391E1}"/>
              </a:ext>
            </a:extLst>
          </p:cNvPr>
          <p:cNvPicPr>
            <a:picLocks noChangeAspect="1"/>
          </p:cNvPicPr>
          <p:nvPr/>
        </p:nvPicPr>
        <p:blipFill>
          <a:blip r:embed="rId7"/>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2749583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5B6B8-BDDA-2931-B771-99A5EE33A648}"/>
              </a:ext>
            </a:extLst>
          </p:cNvPr>
          <p:cNvSpPr>
            <a:spLocks noGrp="1"/>
          </p:cNvSpPr>
          <p:nvPr>
            <p:ph type="title"/>
          </p:nvPr>
        </p:nvSpPr>
        <p:spPr>
          <a:xfrm>
            <a:off x="7043668" y="365124"/>
            <a:ext cx="4973320" cy="1325563"/>
          </a:xfrm>
        </p:spPr>
        <p:txBody>
          <a:bodyPr>
            <a:normAutofit fontScale="90000"/>
          </a:bodyPr>
          <a:lstStyle/>
          <a:p>
            <a:r>
              <a:rPr lang="en-US" b="1" dirty="0">
                <a:latin typeface="Segoe UI" panose="020B0502040204020203" pitchFamily="34" charset="0"/>
                <a:cs typeface="Segoe UI" panose="020B0502040204020203" pitchFamily="34" charset="0"/>
              </a:rPr>
              <a:t>Free Online Training</a:t>
            </a:r>
            <a:br>
              <a:rPr lang="en-US" dirty="0"/>
            </a:br>
            <a:endParaRPr lang="en-US" dirty="0"/>
          </a:p>
        </p:txBody>
      </p:sp>
      <p:sp>
        <p:nvSpPr>
          <p:cNvPr id="3" name="Content Placeholder 2">
            <a:extLst>
              <a:ext uri="{FF2B5EF4-FFF2-40B4-BE49-F238E27FC236}">
                <a16:creationId xmlns:a16="http://schemas.microsoft.com/office/drawing/2014/main" id="{224B3527-9363-41E7-3CEF-A521283E25C2}"/>
              </a:ext>
            </a:extLst>
          </p:cNvPr>
          <p:cNvSpPr>
            <a:spLocks noGrp="1"/>
          </p:cNvSpPr>
          <p:nvPr>
            <p:ph idx="1"/>
          </p:nvPr>
        </p:nvSpPr>
        <p:spPr>
          <a:xfrm>
            <a:off x="838200" y="2006600"/>
            <a:ext cx="5257800" cy="4351338"/>
          </a:xfrm>
        </p:spPr>
        <p:txBody>
          <a:bodyPr>
            <a:normAutofit fontScale="92500" lnSpcReduction="10000"/>
          </a:bodyPr>
          <a:lstStyle/>
          <a:p>
            <a:r>
              <a:rPr lang="en-US" dirty="0">
                <a:latin typeface="Segoe UI" panose="020B0502040204020203" pitchFamily="34" charset="0"/>
                <a:cs typeface="Segoe UI" panose="020B0502040204020203" pitchFamily="34" charset="0"/>
              </a:rPr>
              <a:t>2010 ADA Standards.</a:t>
            </a:r>
          </a:p>
          <a:p>
            <a:r>
              <a:rPr lang="en-US" dirty="0">
                <a:latin typeface="Segoe UI" panose="020B0502040204020203" pitchFamily="34" charset="0"/>
                <a:cs typeface="Segoe UI" panose="020B0502040204020203" pitchFamily="34" charset="0"/>
              </a:rPr>
              <a:t>Accessible Recreation Facilities</a:t>
            </a:r>
          </a:p>
          <a:p>
            <a:r>
              <a:rPr lang="en-US" dirty="0">
                <a:latin typeface="Segoe UI" panose="020B0502040204020203" pitchFamily="34" charset="0"/>
                <a:cs typeface="Segoe UI" panose="020B0502040204020203" pitchFamily="34" charset="0"/>
              </a:rPr>
              <a:t>Accessible Social Media</a:t>
            </a:r>
          </a:p>
          <a:p>
            <a:r>
              <a:rPr lang="en-US" dirty="0">
                <a:latin typeface="Segoe UI" panose="020B0502040204020203" pitchFamily="34" charset="0"/>
                <a:cs typeface="Segoe UI" panose="020B0502040204020203" pitchFamily="34" charset="0"/>
              </a:rPr>
              <a:t>Accessible Voting Places</a:t>
            </a:r>
          </a:p>
          <a:p>
            <a:r>
              <a:rPr lang="en-US" dirty="0">
                <a:latin typeface="Segoe UI" panose="020B0502040204020203" pitchFamily="34" charset="0"/>
                <a:cs typeface="Segoe UI" panose="020B0502040204020203" pitchFamily="34" charset="0"/>
              </a:rPr>
              <a:t>ADA History and Overview</a:t>
            </a:r>
          </a:p>
          <a:p>
            <a:r>
              <a:rPr lang="en-US" dirty="0">
                <a:latin typeface="Segoe UI" panose="020B0502040204020203" pitchFamily="34" charset="0"/>
                <a:cs typeface="Segoe UI" panose="020B0502040204020203" pitchFamily="34" charset="0"/>
              </a:rPr>
              <a:t>Disability Awareness and Etiquette</a:t>
            </a:r>
          </a:p>
          <a:p>
            <a:r>
              <a:rPr lang="en-US" dirty="0">
                <a:latin typeface="Segoe UI" panose="020B0502040204020203" pitchFamily="34" charset="0"/>
                <a:cs typeface="Segoe UI" panose="020B0502040204020203" pitchFamily="34" charset="0"/>
              </a:rPr>
              <a:t>Document Accessibility</a:t>
            </a:r>
          </a:p>
          <a:p>
            <a:r>
              <a:rPr lang="en-US" dirty="0">
                <a:latin typeface="Segoe UI" panose="020B0502040204020203" pitchFamily="34" charset="0"/>
                <a:cs typeface="Segoe UI" panose="020B0502040204020203" pitchFamily="34" charset="0"/>
              </a:rPr>
              <a:t>Effective Communication and the ADA</a:t>
            </a:r>
          </a:p>
        </p:txBody>
      </p:sp>
      <p:pic>
        <p:nvPicPr>
          <p:cNvPr id="4" name="Picture 3">
            <a:extLst>
              <a:ext uri="{FF2B5EF4-FFF2-40B4-BE49-F238E27FC236}">
                <a16:creationId xmlns:a16="http://schemas.microsoft.com/office/drawing/2014/main" id="{118DE32A-0985-51BA-8E49-04ED15946792}"/>
              </a:ext>
            </a:extLst>
          </p:cNvPr>
          <p:cNvPicPr>
            <a:picLocks noChangeAspect="1"/>
          </p:cNvPicPr>
          <p:nvPr/>
        </p:nvPicPr>
        <p:blipFill>
          <a:blip r:embed="rId2"/>
          <a:stretch>
            <a:fillRect/>
          </a:stretch>
        </p:blipFill>
        <p:spPr>
          <a:xfrm>
            <a:off x="485388" y="265840"/>
            <a:ext cx="5998984" cy="1524132"/>
          </a:xfrm>
          <a:prstGeom prst="rect">
            <a:avLst/>
          </a:prstGeom>
        </p:spPr>
      </p:pic>
      <p:sp>
        <p:nvSpPr>
          <p:cNvPr id="5" name="TextBox 4">
            <a:extLst>
              <a:ext uri="{FF2B5EF4-FFF2-40B4-BE49-F238E27FC236}">
                <a16:creationId xmlns:a16="http://schemas.microsoft.com/office/drawing/2014/main" id="{9B33CEF2-CC50-9317-D7D6-65E76668DB5F}"/>
              </a:ext>
            </a:extLst>
          </p:cNvPr>
          <p:cNvSpPr txBox="1"/>
          <p:nvPr/>
        </p:nvSpPr>
        <p:spPr>
          <a:xfrm>
            <a:off x="6931908" y="1464291"/>
            <a:ext cx="4594612" cy="4893647"/>
          </a:xfrm>
          <a:prstGeom prst="rect">
            <a:avLst/>
          </a:prstGeom>
          <a:noFill/>
        </p:spPr>
        <p:txBody>
          <a:bodyPr wrap="square" rtlCol="0">
            <a:spAutoFit/>
          </a:bodyPr>
          <a:lstStyle/>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Emergency Preparedness</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Minimizing Implicit Bias</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Readily Achievable Barrier Removal for Small Business</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Service Animals and the ADA</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Small Business and the ADA</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Title I Overview</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Title II Overview</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Title III Overview</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Web Content Accessibility Guidelines</a:t>
            </a:r>
          </a:p>
        </p:txBody>
      </p:sp>
      <p:pic>
        <p:nvPicPr>
          <p:cNvPr id="6" name="Picture 5">
            <a:extLst>
              <a:ext uri="{FF2B5EF4-FFF2-40B4-BE49-F238E27FC236}">
                <a16:creationId xmlns:a16="http://schemas.microsoft.com/office/drawing/2014/main" id="{0C0768ED-5CB3-1760-3799-832035248912}"/>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2439439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DE68FBD-6D6E-94CD-7D5E-23DDCE9B38F7}"/>
              </a:ext>
            </a:extLst>
          </p:cNvPr>
          <p:cNvSpPr txBox="1"/>
          <p:nvPr/>
        </p:nvSpPr>
        <p:spPr>
          <a:xfrm>
            <a:off x="5799287" y="2806338"/>
            <a:ext cx="6096000" cy="3293209"/>
          </a:xfrm>
          <a:prstGeom prst="rect">
            <a:avLst/>
          </a:prstGeom>
          <a:noFill/>
        </p:spPr>
        <p:txBody>
          <a:bodyPr wrap="square">
            <a:spAutoFit/>
          </a:bodyPr>
          <a:lstStyle/>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Member of the ADA National Network</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Customized Consultative Services</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ADA Training </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Telephone Consultation</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Store</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Research</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Self-Evaluation and Transition Plans</a:t>
            </a:r>
          </a:p>
          <a:p>
            <a:pPr marL="285750" indent="-285750">
              <a:buFont typeface="Arial" panose="020B0604020202020204" pitchFamily="34" charset="0"/>
              <a:buChar char="•"/>
            </a:pPr>
            <a:r>
              <a:rPr lang="en-US" sz="2600" dirty="0">
                <a:latin typeface="Segoe UI" panose="020B0502040204020203" pitchFamily="34" charset="0"/>
                <a:cs typeface="Segoe UI" panose="020B0502040204020203" pitchFamily="34" charset="0"/>
              </a:rPr>
              <a:t>Resources</a:t>
            </a:r>
          </a:p>
        </p:txBody>
      </p:sp>
      <p:sp>
        <p:nvSpPr>
          <p:cNvPr id="6" name="Content Placeholder 5">
            <a:extLst>
              <a:ext uri="{FF2B5EF4-FFF2-40B4-BE49-F238E27FC236}">
                <a16:creationId xmlns:a16="http://schemas.microsoft.com/office/drawing/2014/main" id="{20A1E075-A50F-9C73-74FE-99DF60596E5B}"/>
              </a:ext>
            </a:extLst>
          </p:cNvPr>
          <p:cNvSpPr>
            <a:spLocks noGrp="1"/>
          </p:cNvSpPr>
          <p:nvPr>
            <p:ph idx="1"/>
          </p:nvPr>
        </p:nvSpPr>
        <p:spPr>
          <a:xfrm>
            <a:off x="649744" y="2430418"/>
            <a:ext cx="5149543" cy="4351338"/>
          </a:xfrm>
        </p:spPr>
        <p:txBody>
          <a:bodyPr>
            <a:normAutofit/>
          </a:bodyPr>
          <a:lstStyle/>
          <a:p>
            <a:pPr marL="0" indent="0">
              <a:buNone/>
            </a:pPr>
            <a:r>
              <a:rPr lang="en-US" dirty="0"/>
              <a:t>Audits</a:t>
            </a:r>
          </a:p>
          <a:p>
            <a:pPr marL="285750" indent="-285750"/>
            <a:r>
              <a:rPr lang="en-US" dirty="0">
                <a:latin typeface="Segoe UI" panose="020B0502040204020203" pitchFamily="34" charset="0"/>
                <a:cs typeface="Segoe UI" panose="020B0502040204020203" pitchFamily="34" charset="0"/>
              </a:rPr>
              <a:t>Website Accessibility Audits</a:t>
            </a:r>
          </a:p>
          <a:p>
            <a:pPr marL="285750" indent="-285750"/>
            <a:r>
              <a:rPr lang="en-US" dirty="0">
                <a:latin typeface="Segoe UI" panose="020B0502040204020203" pitchFamily="34" charset="0"/>
                <a:cs typeface="Segoe UI" panose="020B0502040204020203" pitchFamily="34" charset="0"/>
              </a:rPr>
              <a:t>Parks and Recreation Audits</a:t>
            </a:r>
          </a:p>
          <a:p>
            <a:pPr marL="285750" indent="-285750"/>
            <a:r>
              <a:rPr lang="en-US" dirty="0">
                <a:latin typeface="Segoe UI" panose="020B0502040204020203" pitchFamily="34" charset="0"/>
                <a:cs typeface="Segoe UI" panose="020B0502040204020203" pitchFamily="34" charset="0"/>
              </a:rPr>
              <a:t>Training &amp; On-Call Services</a:t>
            </a:r>
          </a:p>
          <a:p>
            <a:pPr marL="285750" indent="-285750"/>
            <a:r>
              <a:rPr lang="en-US" dirty="0">
                <a:latin typeface="Segoe UI" panose="020B0502040204020203" pitchFamily="34" charset="0"/>
                <a:cs typeface="Segoe UI" panose="020B0502040204020203" pitchFamily="34" charset="0"/>
              </a:rPr>
              <a:t>Facility Audits</a:t>
            </a:r>
          </a:p>
          <a:p>
            <a:pPr marL="285750" indent="-285750"/>
            <a:r>
              <a:rPr lang="en-US" dirty="0">
                <a:latin typeface="Segoe UI" panose="020B0502040204020203" pitchFamily="34" charset="0"/>
                <a:cs typeface="Segoe UI" panose="020B0502040204020203" pitchFamily="34" charset="0"/>
              </a:rPr>
              <a:t>Architectural Plan Review</a:t>
            </a:r>
          </a:p>
          <a:p>
            <a:pPr marL="285750" indent="-285750"/>
            <a:r>
              <a:rPr lang="en-US" dirty="0">
                <a:latin typeface="Segoe UI" panose="020B0502040204020203" pitchFamily="34" charset="0"/>
                <a:cs typeface="Segoe UI" panose="020B0502040204020203" pitchFamily="34" charset="0"/>
              </a:rPr>
              <a:t>Public Right-of-Way Audits</a:t>
            </a:r>
          </a:p>
          <a:p>
            <a:pPr marL="285750" indent="-285750"/>
            <a:r>
              <a:rPr lang="en-US" dirty="0">
                <a:latin typeface="Segoe UI" panose="020B0502040204020203" pitchFamily="34" charset="0"/>
                <a:cs typeface="Segoe UI" panose="020B0502040204020203" pitchFamily="34" charset="0"/>
              </a:rPr>
              <a:t>ADA Lawsuit Audits</a:t>
            </a:r>
          </a:p>
          <a:p>
            <a:pPr marL="0" indent="0">
              <a:buNone/>
            </a:pPr>
            <a:endParaRPr lang="en-US" dirty="0"/>
          </a:p>
        </p:txBody>
      </p:sp>
      <p:pic>
        <p:nvPicPr>
          <p:cNvPr id="7" name="Picture 6">
            <a:extLst>
              <a:ext uri="{FF2B5EF4-FFF2-40B4-BE49-F238E27FC236}">
                <a16:creationId xmlns:a16="http://schemas.microsoft.com/office/drawing/2014/main" id="{57445BC3-3F02-5ADD-45A9-457B2E77BD0C}"/>
              </a:ext>
            </a:extLst>
          </p:cNvPr>
          <p:cNvPicPr>
            <a:picLocks noChangeAspect="1"/>
          </p:cNvPicPr>
          <p:nvPr/>
        </p:nvPicPr>
        <p:blipFill>
          <a:blip r:embed="rId2"/>
          <a:stretch>
            <a:fillRect/>
          </a:stretch>
        </p:blipFill>
        <p:spPr>
          <a:xfrm>
            <a:off x="746760" y="323376"/>
            <a:ext cx="5998984" cy="1524132"/>
          </a:xfrm>
          <a:prstGeom prst="rect">
            <a:avLst/>
          </a:prstGeom>
        </p:spPr>
      </p:pic>
      <p:pic>
        <p:nvPicPr>
          <p:cNvPr id="8" name="Picture 7">
            <a:extLst>
              <a:ext uri="{FF2B5EF4-FFF2-40B4-BE49-F238E27FC236}">
                <a16:creationId xmlns:a16="http://schemas.microsoft.com/office/drawing/2014/main" id="{7263D584-EDD8-2209-44ED-C5D3B98C7693}"/>
              </a:ext>
            </a:extLst>
          </p:cNvPr>
          <p:cNvPicPr>
            <a:picLocks noChangeAspect="1"/>
          </p:cNvPicPr>
          <p:nvPr/>
        </p:nvPicPr>
        <p:blipFill>
          <a:blip r:embed="rId3"/>
          <a:stretch>
            <a:fillRect/>
          </a:stretch>
        </p:blipFill>
        <p:spPr>
          <a:xfrm>
            <a:off x="7869182" y="205172"/>
            <a:ext cx="3798137" cy="2377646"/>
          </a:xfrm>
          <a:prstGeom prst="rect">
            <a:avLst/>
          </a:prstGeom>
        </p:spPr>
      </p:pic>
      <p:pic>
        <p:nvPicPr>
          <p:cNvPr id="9" name="Picture 8">
            <a:extLst>
              <a:ext uri="{FF2B5EF4-FFF2-40B4-BE49-F238E27FC236}">
                <a16:creationId xmlns:a16="http://schemas.microsoft.com/office/drawing/2014/main" id="{2811FBA5-6764-96F7-8AF8-B48C2525465D}"/>
              </a:ext>
            </a:extLst>
          </p:cNvPr>
          <p:cNvPicPr>
            <a:picLocks noChangeAspect="1"/>
          </p:cNvPicPr>
          <p:nvPr/>
        </p:nvPicPr>
        <p:blipFill>
          <a:blip r:embed="rId4"/>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23880159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059C-76E8-F746-6542-2535DE05AA9B}"/>
              </a:ext>
            </a:extLst>
          </p:cNvPr>
          <p:cNvSpPr>
            <a:spLocks noGrp="1"/>
          </p:cNvSpPr>
          <p:nvPr>
            <p:ph type="title"/>
          </p:nvPr>
        </p:nvSpPr>
        <p:spPr/>
        <p:txBody>
          <a:bodyPr/>
          <a:lstStyle/>
          <a:p>
            <a:r>
              <a:rPr lang="en-US" b="1" dirty="0">
                <a:latin typeface="Segoe UI" panose="020B0502040204020203" pitchFamily="34" charset="0"/>
                <a:cs typeface="Segoe UI" panose="020B0502040204020203" pitchFamily="34" charset="0"/>
                <a:hlinkClick r:id="rId2"/>
              </a:rPr>
              <a:t>National Association of Statewide Independent Living Councils</a:t>
            </a:r>
            <a:r>
              <a:rPr lang="en-US" b="1" dirty="0">
                <a:latin typeface="Segoe UI" panose="020B0502040204020203" pitchFamily="34" charset="0"/>
                <a:cs typeface="Segoe UI" panose="020B0502040204020203" pitchFamily="34" charset="0"/>
              </a:rPr>
              <a:t>  (NASILC)</a:t>
            </a:r>
          </a:p>
        </p:txBody>
      </p:sp>
      <p:sp>
        <p:nvSpPr>
          <p:cNvPr id="3" name="Content Placeholder 2">
            <a:extLst>
              <a:ext uri="{FF2B5EF4-FFF2-40B4-BE49-F238E27FC236}">
                <a16:creationId xmlns:a16="http://schemas.microsoft.com/office/drawing/2014/main" id="{F14BA519-2E0D-0DE9-1538-ADB05C46BA81}"/>
              </a:ext>
            </a:extLst>
          </p:cNvPr>
          <p:cNvSpPr>
            <a:spLocks noGrp="1"/>
          </p:cNvSpPr>
          <p:nvPr>
            <p:ph idx="1"/>
          </p:nvPr>
        </p:nvSpPr>
        <p:spPr/>
        <p:txBody>
          <a:bodyPr>
            <a:normAutofit fontScale="85000" lnSpcReduction="10000"/>
          </a:bodyPr>
          <a:lstStyle/>
          <a:p>
            <a:r>
              <a:rPr lang="en-US" dirty="0"/>
              <a:t>SILCs are federally mandated, so every state and territory in the US has a SILC.</a:t>
            </a:r>
          </a:p>
          <a:p>
            <a:r>
              <a:rPr lang="en-US" dirty="0"/>
              <a:t>SILCs operate independently of each other, but the Colorado SILC is part of a larger network of SILCs. </a:t>
            </a:r>
          </a:p>
          <a:p>
            <a:r>
              <a:rPr lang="en-US" dirty="0"/>
              <a:t>The purpose of each SILC is to determine the direction of the Independent Living (IL) Program for their state by identifying the needs of people with disabilities in partnership with their state’s Centers for Independent Living (CILs).</a:t>
            </a:r>
          </a:p>
          <a:p>
            <a:r>
              <a:rPr lang="en-US" dirty="0"/>
              <a:t>NASILC provides resources to SILCs across the nation and promote collaboration with their partners to advance IL values.</a:t>
            </a:r>
          </a:p>
          <a:p>
            <a:r>
              <a:rPr lang="en-US" dirty="0"/>
              <a:t>NASILC provides education and offer peer sharing on the roles and responsibilities of SILCs and to encourage networking opportunities with various national partners.</a:t>
            </a:r>
          </a:p>
          <a:p>
            <a:r>
              <a:rPr lang="en-US" dirty="0"/>
              <a:t>NASILC puts on the SILC Congress, which we send people to every year.</a:t>
            </a:r>
          </a:p>
          <a:p>
            <a:endParaRPr lang="en-US" dirty="0"/>
          </a:p>
        </p:txBody>
      </p:sp>
      <p:pic>
        <p:nvPicPr>
          <p:cNvPr id="4" name="Picture 3">
            <a:extLst>
              <a:ext uri="{FF2B5EF4-FFF2-40B4-BE49-F238E27FC236}">
                <a16:creationId xmlns:a16="http://schemas.microsoft.com/office/drawing/2014/main" id="{BDC66740-06B0-31F2-8A85-617BECC3696E}"/>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1716224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727BD4-C20B-5C10-5001-C7E821064F5F}"/>
              </a:ext>
            </a:extLst>
          </p:cNvPr>
          <p:cNvPicPr>
            <a:picLocks noChangeAspect="1"/>
          </p:cNvPicPr>
          <p:nvPr/>
        </p:nvPicPr>
        <p:blipFill>
          <a:blip r:embed="rId2"/>
          <a:stretch>
            <a:fillRect/>
          </a:stretch>
        </p:blipFill>
        <p:spPr>
          <a:xfrm>
            <a:off x="1962554" y="155164"/>
            <a:ext cx="8266892" cy="6547671"/>
          </a:xfrm>
          <a:prstGeom prst="rect">
            <a:avLst/>
          </a:prstGeom>
        </p:spPr>
      </p:pic>
      <p:pic>
        <p:nvPicPr>
          <p:cNvPr id="2" name="Picture 1">
            <a:extLst>
              <a:ext uri="{FF2B5EF4-FFF2-40B4-BE49-F238E27FC236}">
                <a16:creationId xmlns:a16="http://schemas.microsoft.com/office/drawing/2014/main" id="{3C3C237D-9F9C-BCB2-92F2-8B32D3E9ADDC}"/>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387170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8EEFF-0CD8-7066-52FF-2E8410B87714}"/>
              </a:ext>
            </a:extLst>
          </p:cNvPr>
          <p:cNvSpPr>
            <a:spLocks noGrp="1"/>
          </p:cNvSpPr>
          <p:nvPr>
            <p:ph type="title"/>
          </p:nvPr>
        </p:nvSpPr>
        <p:spPr>
          <a:xfrm>
            <a:off x="517793" y="365125"/>
            <a:ext cx="10836007" cy="1325563"/>
          </a:xfrm>
        </p:spPr>
        <p:txBody>
          <a:bodyPr/>
          <a:lstStyle/>
          <a:p>
            <a:pPr algn="ctr"/>
            <a:r>
              <a:rPr lang="en-US" b="1" dirty="0">
                <a:latin typeface="Segoe UI" panose="020B0502040204020203" pitchFamily="34" charset="0"/>
                <a:cs typeface="Segoe UI" panose="020B0502040204020203" pitchFamily="34" charset="0"/>
              </a:rPr>
              <a:t>CIL Characteristics</a:t>
            </a:r>
            <a:br>
              <a:rPr lang="en-US" b="1" dirty="0">
                <a:latin typeface="Segoe UI" panose="020B0502040204020203" pitchFamily="34" charset="0"/>
                <a:cs typeface="Segoe UI" panose="020B0502040204020203" pitchFamily="34" charset="0"/>
              </a:rPr>
            </a:br>
            <a:r>
              <a:rPr lang="en-US" b="1" dirty="0">
                <a:latin typeface="Segoe UI" panose="020B0502040204020203" pitchFamily="34" charset="0"/>
                <a:cs typeface="Segoe UI" panose="020B0502040204020203" pitchFamily="34" charset="0"/>
              </a:rPr>
              <a:t>for Certification</a:t>
            </a:r>
          </a:p>
        </p:txBody>
      </p:sp>
      <p:sp>
        <p:nvSpPr>
          <p:cNvPr id="5" name="TextBox 4">
            <a:extLst>
              <a:ext uri="{FF2B5EF4-FFF2-40B4-BE49-F238E27FC236}">
                <a16:creationId xmlns:a16="http://schemas.microsoft.com/office/drawing/2014/main" id="{8F214FCD-43C1-F929-77F6-68A402D8E7F7}"/>
              </a:ext>
            </a:extLst>
          </p:cNvPr>
          <p:cNvSpPr txBox="1"/>
          <p:nvPr/>
        </p:nvSpPr>
        <p:spPr>
          <a:xfrm>
            <a:off x="317837" y="1994052"/>
            <a:ext cx="6235547"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Five Core Services</a:t>
            </a:r>
          </a:p>
          <a:p>
            <a:pPr marL="800100" lvl="1" indent="-342900">
              <a:buFont typeface="Courier New" panose="02070309020205020404" pitchFamily="49" charset="0"/>
              <a:buChar char="o"/>
            </a:pPr>
            <a:r>
              <a:rPr lang="en-US" sz="2000" dirty="0">
                <a:latin typeface="Segoe UI" panose="020B0502040204020203" pitchFamily="34" charset="0"/>
                <a:cs typeface="Segoe UI" panose="020B0502040204020203" pitchFamily="34" charset="0"/>
              </a:rPr>
              <a:t>Information, Referral &amp; Options Counseling</a:t>
            </a:r>
          </a:p>
          <a:p>
            <a:pPr marL="800100" lvl="1" indent="-342900">
              <a:buFont typeface="Courier New" panose="02070309020205020404" pitchFamily="49" charset="0"/>
              <a:buChar char="o"/>
            </a:pPr>
            <a:r>
              <a:rPr lang="en-US" sz="2000" dirty="0">
                <a:latin typeface="Segoe UI" panose="020B0502040204020203" pitchFamily="34" charset="0"/>
                <a:cs typeface="Segoe UI" panose="020B0502040204020203" pitchFamily="34" charset="0"/>
              </a:rPr>
              <a:t>Advocacy – individual and systems</a:t>
            </a:r>
          </a:p>
          <a:p>
            <a:pPr marL="800100" lvl="1" indent="-342900">
              <a:buFont typeface="Courier New" panose="02070309020205020404" pitchFamily="49" charset="0"/>
              <a:buChar char="o"/>
            </a:pPr>
            <a:r>
              <a:rPr lang="en-US" sz="2000" dirty="0">
                <a:latin typeface="Segoe UI" panose="020B0502040204020203" pitchFamily="34" charset="0"/>
                <a:cs typeface="Segoe UI" panose="020B0502040204020203" pitchFamily="34" charset="0"/>
              </a:rPr>
              <a:t>Independent Living Skills Training</a:t>
            </a:r>
          </a:p>
          <a:p>
            <a:pPr marL="800100" lvl="1" indent="-342900">
              <a:buFont typeface="Courier New" panose="02070309020205020404" pitchFamily="49" charset="0"/>
              <a:buChar char="o"/>
            </a:pPr>
            <a:r>
              <a:rPr lang="en-US" sz="2000" dirty="0">
                <a:latin typeface="Segoe UI" panose="020B0502040204020203" pitchFamily="34" charset="0"/>
                <a:cs typeface="Segoe UI" panose="020B0502040204020203" pitchFamily="34" charset="0"/>
              </a:rPr>
              <a:t>Peer Support &amp; Mentorship</a:t>
            </a:r>
          </a:p>
          <a:p>
            <a:pPr marL="800100" lvl="1" indent="-342900">
              <a:buFont typeface="Courier New" panose="02070309020205020404" pitchFamily="49" charset="0"/>
              <a:buChar char="o"/>
            </a:pPr>
            <a:r>
              <a:rPr lang="en-US" sz="2000" dirty="0">
                <a:latin typeface="Segoe UI" panose="020B0502040204020203" pitchFamily="34" charset="0"/>
                <a:cs typeface="Segoe UI" panose="020B0502040204020203" pitchFamily="34" charset="0"/>
              </a:rPr>
              <a:t>Transition Services - LRE</a:t>
            </a:r>
          </a:p>
          <a:p>
            <a:pPr marL="800100" lvl="1" indent="-342900">
              <a:buFont typeface="Courier New" panose="02070309020205020404" pitchFamily="49" charset="0"/>
              <a:buChar char="o"/>
            </a:pPr>
            <a:r>
              <a:rPr lang="en-US" sz="2000" dirty="0">
                <a:latin typeface="Segoe UI" panose="020B0502040204020203" pitchFamily="34" charset="0"/>
                <a:cs typeface="Segoe UI" panose="020B0502040204020203" pitchFamily="34" charset="0"/>
              </a:rPr>
              <a:t>Diversion from Institutionalization</a:t>
            </a:r>
          </a:p>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Consumer-controlled</a:t>
            </a:r>
          </a:p>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Community-based</a:t>
            </a:r>
          </a:p>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Cross-disability</a:t>
            </a:r>
          </a:p>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Non-residential</a:t>
            </a:r>
          </a:p>
          <a:p>
            <a:pPr marL="342900" indent="-342900">
              <a:buFont typeface="Arial" panose="020B0604020202020204" pitchFamily="34" charset="0"/>
              <a:buChar char="•"/>
            </a:pPr>
            <a:r>
              <a:rPr lang="en-US" sz="2000" dirty="0">
                <a:latin typeface="Segoe UI" panose="020B0502040204020203" pitchFamily="34" charset="0"/>
                <a:cs typeface="Segoe UI" panose="020B0502040204020203" pitchFamily="34" charset="0"/>
              </a:rPr>
              <a:t>Promote philosophy of independent living</a:t>
            </a:r>
          </a:p>
          <a:p>
            <a:pPr marL="285750" indent="-285750">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p:txBody>
      </p:sp>
      <p:pic>
        <p:nvPicPr>
          <p:cNvPr id="10" name="Picture 9">
            <a:extLst>
              <a:ext uri="{FF2B5EF4-FFF2-40B4-BE49-F238E27FC236}">
                <a16:creationId xmlns:a16="http://schemas.microsoft.com/office/drawing/2014/main" id="{A6B0DB25-DD91-D6E6-4143-74187125EC9A}"/>
              </a:ext>
            </a:extLst>
          </p:cNvPr>
          <p:cNvPicPr>
            <a:picLocks noChangeAspect="1"/>
          </p:cNvPicPr>
          <p:nvPr/>
        </p:nvPicPr>
        <p:blipFill rotWithShape="1">
          <a:blip r:embed="rId2"/>
          <a:srcRect l="8393" t="34217"/>
          <a:stretch/>
        </p:blipFill>
        <p:spPr>
          <a:xfrm>
            <a:off x="6096000" y="2575430"/>
            <a:ext cx="5778163" cy="3112000"/>
          </a:xfrm>
          <a:prstGeom prst="rect">
            <a:avLst/>
          </a:prstGeom>
        </p:spPr>
      </p:pic>
      <p:pic>
        <p:nvPicPr>
          <p:cNvPr id="3" name="Picture 2">
            <a:extLst>
              <a:ext uri="{FF2B5EF4-FFF2-40B4-BE49-F238E27FC236}">
                <a16:creationId xmlns:a16="http://schemas.microsoft.com/office/drawing/2014/main" id="{82C6EAB1-4039-0426-40AD-398EEE5337ED}"/>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921626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7CB83-0015-1509-90F8-103609EF9290}"/>
              </a:ext>
            </a:extLst>
          </p:cNvPr>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Centers for Independent Living</a:t>
            </a:r>
          </a:p>
        </p:txBody>
      </p:sp>
      <p:sp>
        <p:nvSpPr>
          <p:cNvPr id="3" name="Content Placeholder 2">
            <a:extLst>
              <a:ext uri="{FF2B5EF4-FFF2-40B4-BE49-F238E27FC236}">
                <a16:creationId xmlns:a16="http://schemas.microsoft.com/office/drawing/2014/main" id="{D1BF7987-D4C8-9166-0153-6E483415E9B2}"/>
              </a:ext>
            </a:extLst>
          </p:cNvPr>
          <p:cNvSpPr>
            <a:spLocks noGrp="1"/>
          </p:cNvSpPr>
          <p:nvPr>
            <p:ph idx="1"/>
          </p:nvPr>
        </p:nvSpPr>
        <p:spPr>
          <a:xfrm>
            <a:off x="838200" y="1276986"/>
            <a:ext cx="10515600" cy="2929255"/>
          </a:xfrm>
        </p:spPr>
        <p:txBody>
          <a:bodyPr/>
          <a:lstStyle/>
          <a:p>
            <a:r>
              <a:rPr lang="en-US" dirty="0">
                <a:latin typeface="Segoe UI" panose="020B0502040204020203" pitchFamily="34" charset="0"/>
                <a:cs typeface="Segoe UI" panose="020B0502040204020203" pitchFamily="34" charset="0"/>
              </a:rPr>
              <a:t>Each CIL is a separate private community based non-profit, operating independently of each other with their own Board of Directors, staff, By-Laws, operating budget and services. </a:t>
            </a:r>
          </a:p>
          <a:p>
            <a:r>
              <a:rPr lang="en-US" dirty="0">
                <a:latin typeface="Segoe UI" panose="020B0502040204020203" pitchFamily="34" charset="0"/>
                <a:cs typeface="Segoe UI" panose="020B0502040204020203" pitchFamily="34" charset="0"/>
              </a:rPr>
              <a:t>All CILs must comply with federal mandates by providing five core services, have a Board and service staff of at least 51% people with disabilities, have diversified funding and maintain certification as a Center for Independent Living.</a:t>
            </a:r>
          </a:p>
          <a:p>
            <a:endParaRPr lang="en-US" dirty="0"/>
          </a:p>
          <a:p>
            <a:endParaRPr lang="en-US" dirty="0"/>
          </a:p>
        </p:txBody>
      </p:sp>
      <p:pic>
        <p:nvPicPr>
          <p:cNvPr id="5" name="Picture 4">
            <a:extLst>
              <a:ext uri="{FF2B5EF4-FFF2-40B4-BE49-F238E27FC236}">
                <a16:creationId xmlns:a16="http://schemas.microsoft.com/office/drawing/2014/main" id="{38B895EC-3429-90BF-382C-9CAC82251E0C}"/>
              </a:ext>
            </a:extLst>
          </p:cNvPr>
          <p:cNvPicPr>
            <a:picLocks noChangeAspect="1"/>
          </p:cNvPicPr>
          <p:nvPr/>
        </p:nvPicPr>
        <p:blipFill rotWithShape="1">
          <a:blip r:embed="rId2"/>
          <a:srcRect b="36305"/>
          <a:stretch/>
        </p:blipFill>
        <p:spPr>
          <a:xfrm>
            <a:off x="1965123" y="4206241"/>
            <a:ext cx="7842762" cy="2560320"/>
          </a:xfrm>
          <a:prstGeom prst="rect">
            <a:avLst/>
          </a:prstGeom>
        </p:spPr>
      </p:pic>
    </p:spTree>
    <p:extLst>
      <p:ext uri="{BB962C8B-B14F-4D97-AF65-F5344CB8AC3E}">
        <p14:creationId xmlns:p14="http://schemas.microsoft.com/office/powerpoint/2010/main" val="4261981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0FA5D-4349-48C6-5B9B-C1686D5D722C}"/>
              </a:ext>
            </a:extLst>
          </p:cNvPr>
          <p:cNvSpPr>
            <a:spLocks noGrp="1"/>
          </p:cNvSpPr>
          <p:nvPr>
            <p:ph type="title"/>
          </p:nvPr>
        </p:nvSpPr>
        <p:spPr/>
        <p:txBody>
          <a:bodyPr/>
          <a:lstStyle/>
          <a:p>
            <a:r>
              <a:rPr lang="en-US" b="1" dirty="0">
                <a:latin typeface="Segoe UI" panose="020B0502040204020203" pitchFamily="34" charset="0"/>
                <a:cs typeface="Segoe UI" panose="020B0502040204020203" pitchFamily="34" charset="0"/>
              </a:rPr>
              <a:t>Independent Living Philosophy</a:t>
            </a:r>
            <a:br>
              <a:rPr lang="en-US" dirty="0"/>
            </a:br>
            <a:endParaRPr lang="en-US" dirty="0"/>
          </a:p>
        </p:txBody>
      </p:sp>
      <p:graphicFrame>
        <p:nvGraphicFramePr>
          <p:cNvPr id="6" name="Diagram 5">
            <a:extLst>
              <a:ext uri="{FF2B5EF4-FFF2-40B4-BE49-F238E27FC236}">
                <a16:creationId xmlns:a16="http://schemas.microsoft.com/office/drawing/2014/main" id="{23D3F211-CF56-BF5B-6E11-D5C3A80F2A39}"/>
              </a:ext>
            </a:extLst>
          </p:cNvPr>
          <p:cNvGraphicFramePr/>
          <p:nvPr>
            <p:extLst>
              <p:ext uri="{D42A27DB-BD31-4B8C-83A1-F6EECF244321}">
                <p14:modId xmlns:p14="http://schemas.microsoft.com/office/powerpoint/2010/main" val="2703067905"/>
              </p:ext>
            </p:extLst>
          </p:nvPr>
        </p:nvGraphicFramePr>
        <p:xfrm>
          <a:off x="577773" y="1690688"/>
          <a:ext cx="6384887" cy="4201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4E0A4F07-EA5B-BFCA-8D40-B1F8EA29EF8E}"/>
              </a:ext>
            </a:extLst>
          </p:cNvPr>
          <p:cNvSpPr txBox="1"/>
          <p:nvPr/>
        </p:nvSpPr>
        <p:spPr>
          <a:xfrm>
            <a:off x="7146275" y="1690688"/>
            <a:ext cx="3913742" cy="3816429"/>
          </a:xfrm>
          <a:prstGeom prst="rect">
            <a:avLst/>
          </a:prstGeom>
          <a:noFill/>
        </p:spPr>
        <p:txBody>
          <a:bodyPr wrap="square">
            <a:spAutoFit/>
          </a:bodyPr>
          <a:lstStyle/>
          <a:p>
            <a:r>
              <a:rPr lang="en-US" sz="2200" b="1" dirty="0">
                <a:latin typeface="Segoe UI" panose="020B0502040204020203" pitchFamily="34" charset="0"/>
                <a:cs typeface="Segoe UI" panose="020B0502040204020203" pitchFamily="34" charset="0"/>
              </a:rPr>
              <a:t>Self-Determination and Right to Risk</a:t>
            </a:r>
          </a:p>
          <a:p>
            <a:endParaRPr lang="en-US" sz="22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200" dirty="0">
                <a:latin typeface="Segoe UI" panose="020B0502040204020203" pitchFamily="34" charset="0"/>
                <a:cs typeface="Segoe UI" panose="020B0502040204020203" pitchFamily="34" charset="0"/>
              </a:rPr>
              <a:t>Control over my own life circumstances including making “bad” decisions</a:t>
            </a:r>
          </a:p>
          <a:p>
            <a:endParaRPr lang="en-US" sz="22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200" dirty="0">
                <a:latin typeface="Segoe UI" panose="020B0502040204020203" pitchFamily="34" charset="0"/>
                <a:cs typeface="Segoe UI" panose="020B0502040204020203" pitchFamily="34" charset="0"/>
              </a:rPr>
              <a:t>Direct my own services</a:t>
            </a:r>
          </a:p>
          <a:p>
            <a:endParaRPr lang="en-US" sz="2200" dirty="0">
              <a:latin typeface="Segoe UI" panose="020B0502040204020203" pitchFamily="34" charset="0"/>
              <a:cs typeface="Segoe UI" panose="020B0502040204020203" pitchFamily="34" charset="0"/>
            </a:endParaRPr>
          </a:p>
          <a:p>
            <a:pPr marL="285750" indent="-285750">
              <a:buFont typeface="Arial" panose="020B0604020202020204" pitchFamily="34" charset="0"/>
              <a:buChar char="•"/>
            </a:pPr>
            <a:r>
              <a:rPr lang="en-US" sz="2200" dirty="0">
                <a:latin typeface="Segoe UI" panose="020B0502040204020203" pitchFamily="34" charset="0"/>
                <a:cs typeface="Segoe UI" panose="020B0502040204020203" pitchFamily="34" charset="0"/>
              </a:rPr>
              <a:t>“Person Centered” vs “Person Driven”</a:t>
            </a:r>
          </a:p>
        </p:txBody>
      </p:sp>
      <p:pic>
        <p:nvPicPr>
          <p:cNvPr id="3" name="Picture 2">
            <a:extLst>
              <a:ext uri="{FF2B5EF4-FFF2-40B4-BE49-F238E27FC236}">
                <a16:creationId xmlns:a16="http://schemas.microsoft.com/office/drawing/2014/main" id="{D05E62F4-D1D8-88AA-EC79-7DEEB69D863B}"/>
              </a:ext>
            </a:extLst>
          </p:cNvPr>
          <p:cNvPicPr>
            <a:picLocks noChangeAspect="1"/>
          </p:cNvPicPr>
          <p:nvPr/>
        </p:nvPicPr>
        <p:blipFill>
          <a:blip r:embed="rId7"/>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1952354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F6AB89-DF25-6BE9-97FB-B2954F3E3C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8320" y="33989"/>
            <a:ext cx="10099040" cy="6718134"/>
          </a:xfrm>
        </p:spPr>
      </p:pic>
      <p:sp>
        <p:nvSpPr>
          <p:cNvPr id="2" name="Title 1">
            <a:extLst>
              <a:ext uri="{FF2B5EF4-FFF2-40B4-BE49-F238E27FC236}">
                <a16:creationId xmlns:a16="http://schemas.microsoft.com/office/drawing/2014/main" id="{08FC55F6-72DB-6C7B-0160-DA99860650AC}"/>
              </a:ext>
            </a:extLst>
          </p:cNvPr>
          <p:cNvSpPr>
            <a:spLocks noGrp="1"/>
          </p:cNvSpPr>
          <p:nvPr>
            <p:ph type="title"/>
          </p:nvPr>
        </p:nvSpPr>
        <p:spPr/>
        <p:txBody>
          <a:bodyPr/>
          <a:lstStyle/>
          <a:p>
            <a:r>
              <a:rPr lang="en-US" b="1" dirty="0">
                <a:latin typeface="Arial Black" panose="020B0A04020102020204" pitchFamily="34" charset="0"/>
              </a:rPr>
              <a:t>Colorado</a:t>
            </a:r>
          </a:p>
        </p:txBody>
      </p:sp>
    </p:spTree>
    <p:extLst>
      <p:ext uri="{BB962C8B-B14F-4D97-AF65-F5344CB8AC3E}">
        <p14:creationId xmlns:p14="http://schemas.microsoft.com/office/powerpoint/2010/main" val="392341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DEC1-69E5-A771-D297-A58BEE8F121F}"/>
              </a:ext>
            </a:extLst>
          </p:cNvPr>
          <p:cNvSpPr>
            <a:spLocks noGrp="1"/>
          </p:cNvSpPr>
          <p:nvPr>
            <p:ph type="title"/>
          </p:nvPr>
        </p:nvSpPr>
        <p:spPr>
          <a:xfrm>
            <a:off x="838200" y="365125"/>
            <a:ext cx="7051158" cy="2197322"/>
          </a:xfrm>
        </p:spPr>
        <p:txBody>
          <a:bodyPr>
            <a:normAutofit/>
          </a:bodyPr>
          <a:lstStyle/>
          <a:p>
            <a:r>
              <a:rPr lang="en-US" b="1" i="0" u="sng" dirty="0">
                <a:effectLst/>
                <a:latin typeface="Segoe UI Historic" panose="020B0502040204020203" pitchFamily="34" charset="0"/>
                <a:hlinkClick r:id="rId2"/>
              </a:rPr>
              <a:t>ACCIL - The Association of Colorado Centers for Independent Living</a:t>
            </a:r>
            <a:endParaRPr lang="en-US" dirty="0"/>
          </a:p>
        </p:txBody>
      </p:sp>
      <p:sp>
        <p:nvSpPr>
          <p:cNvPr id="3" name="Content Placeholder 2">
            <a:extLst>
              <a:ext uri="{FF2B5EF4-FFF2-40B4-BE49-F238E27FC236}">
                <a16:creationId xmlns:a16="http://schemas.microsoft.com/office/drawing/2014/main" id="{FCB93BE7-6A6A-F094-6CB3-0BEB0FEB5C71}"/>
              </a:ext>
            </a:extLst>
          </p:cNvPr>
          <p:cNvSpPr>
            <a:spLocks noGrp="1"/>
          </p:cNvSpPr>
          <p:nvPr>
            <p:ph idx="1"/>
          </p:nvPr>
        </p:nvSpPr>
        <p:spPr>
          <a:xfrm>
            <a:off x="838200" y="2506662"/>
            <a:ext cx="10515600" cy="4351338"/>
          </a:xfrm>
        </p:spPr>
        <p:txBody>
          <a:bodyPr/>
          <a:lstStyle/>
          <a:p>
            <a:r>
              <a:rPr lang="en-US" dirty="0"/>
              <a:t>The ACCIL is composed of the Directors of all of the Centers in Colorado.  Each state has a similar network of CILs.</a:t>
            </a:r>
          </a:p>
          <a:p>
            <a:r>
              <a:rPr lang="en-US" dirty="0"/>
              <a:t>The ACCIL is a 501(c)4, and a portion of their money goes to lobbying.</a:t>
            </a:r>
          </a:p>
        </p:txBody>
      </p:sp>
      <p:pic>
        <p:nvPicPr>
          <p:cNvPr id="4" name="Picture 3">
            <a:extLst>
              <a:ext uri="{FF2B5EF4-FFF2-40B4-BE49-F238E27FC236}">
                <a16:creationId xmlns:a16="http://schemas.microsoft.com/office/drawing/2014/main" id="{36278F23-2EFA-9818-D2BA-14EC260B3996}"/>
              </a:ext>
            </a:extLst>
          </p:cNvPr>
          <p:cNvPicPr>
            <a:picLocks noChangeAspect="1"/>
          </p:cNvPicPr>
          <p:nvPr/>
        </p:nvPicPr>
        <p:blipFill>
          <a:blip r:embed="rId3"/>
          <a:stretch>
            <a:fillRect/>
          </a:stretch>
        </p:blipFill>
        <p:spPr>
          <a:xfrm>
            <a:off x="7674933" y="854684"/>
            <a:ext cx="3913862" cy="1441949"/>
          </a:xfrm>
          <a:prstGeom prst="rect">
            <a:avLst/>
          </a:prstGeom>
        </p:spPr>
      </p:pic>
      <p:pic>
        <p:nvPicPr>
          <p:cNvPr id="5" name="Picture 4">
            <a:extLst>
              <a:ext uri="{FF2B5EF4-FFF2-40B4-BE49-F238E27FC236}">
                <a16:creationId xmlns:a16="http://schemas.microsoft.com/office/drawing/2014/main" id="{44605F69-FD54-C2EB-A970-BF4AC5D51E34}"/>
              </a:ext>
            </a:extLst>
          </p:cNvPr>
          <p:cNvPicPr>
            <a:picLocks noChangeAspect="1"/>
          </p:cNvPicPr>
          <p:nvPr/>
        </p:nvPicPr>
        <p:blipFill>
          <a:blip r:embed="rId4"/>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2980918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5EBC-7047-076F-E4D1-A1E9F6119CFB}"/>
              </a:ext>
            </a:extLst>
          </p:cNvPr>
          <p:cNvSpPr>
            <a:spLocks noGrp="1"/>
          </p:cNvSpPr>
          <p:nvPr>
            <p:ph type="title"/>
          </p:nvPr>
        </p:nvSpPr>
        <p:spPr>
          <a:xfrm>
            <a:off x="838200" y="608012"/>
            <a:ext cx="10515600" cy="1325563"/>
          </a:xfrm>
        </p:spPr>
        <p:txBody>
          <a:bodyPr/>
          <a:lstStyle/>
          <a:p>
            <a:pPr algn="ctr"/>
            <a:r>
              <a:rPr lang="en-US" b="1" dirty="0">
                <a:latin typeface="Segoe UI" panose="020B0502040204020203" pitchFamily="34" charset="0"/>
                <a:cs typeface="Segoe UI" panose="020B0502040204020203" pitchFamily="34" charset="0"/>
              </a:rPr>
              <a:t>Architectural Barriers Act (ABA) </a:t>
            </a:r>
            <a:br>
              <a:rPr lang="en-US" b="1" dirty="0">
                <a:latin typeface="Segoe UI" panose="020B0502040204020203" pitchFamily="34" charset="0"/>
                <a:cs typeface="Segoe UI" panose="020B0502040204020203" pitchFamily="34" charset="0"/>
              </a:rPr>
            </a:br>
            <a:r>
              <a:rPr lang="en-US" b="1" dirty="0">
                <a:latin typeface="Segoe UI" panose="020B0502040204020203" pitchFamily="34" charset="0"/>
                <a:cs typeface="Segoe UI" panose="020B0502040204020203" pitchFamily="34" charset="0"/>
              </a:rPr>
              <a:t>of 1968</a:t>
            </a:r>
          </a:p>
        </p:txBody>
      </p:sp>
      <p:sp>
        <p:nvSpPr>
          <p:cNvPr id="3" name="Content Placeholder 2">
            <a:extLst>
              <a:ext uri="{FF2B5EF4-FFF2-40B4-BE49-F238E27FC236}">
                <a16:creationId xmlns:a16="http://schemas.microsoft.com/office/drawing/2014/main" id="{77307D10-ABA5-0557-8545-AE940601523C}"/>
              </a:ext>
            </a:extLst>
          </p:cNvPr>
          <p:cNvSpPr>
            <a:spLocks noGrp="1"/>
          </p:cNvSpPr>
          <p:nvPr>
            <p:ph idx="1"/>
          </p:nvPr>
        </p:nvSpPr>
        <p:spPr>
          <a:xfrm>
            <a:off x="695960" y="2225040"/>
            <a:ext cx="10515600" cy="2116455"/>
          </a:xfrm>
        </p:spPr>
        <p:txBody>
          <a:bodyPr>
            <a:normAutofit fontScale="85000" lnSpcReduction="10000"/>
          </a:bodyPr>
          <a:lstStyle/>
          <a:p>
            <a:pPr>
              <a:lnSpc>
                <a:spcPct val="110000"/>
              </a:lnSpc>
            </a:pPr>
            <a:r>
              <a:rPr lang="en-US" dirty="0">
                <a:latin typeface="Segoe UI" panose="020B0502040204020203" pitchFamily="34" charset="0"/>
                <a:cs typeface="Segoe UI" panose="020B0502040204020203" pitchFamily="34" charset="0"/>
              </a:rPr>
              <a:t>Generally considered to be the first ever federal disability rights legislation</a:t>
            </a:r>
          </a:p>
          <a:p>
            <a:pPr>
              <a:lnSpc>
                <a:spcPct val="110000"/>
              </a:lnSpc>
            </a:pPr>
            <a:r>
              <a:rPr lang="en-US" dirty="0">
                <a:latin typeface="Segoe UI" panose="020B0502040204020203" pitchFamily="34" charset="0"/>
                <a:cs typeface="Segoe UI" panose="020B0502040204020203" pitchFamily="34" charset="0"/>
              </a:rPr>
              <a:t>The ABA stands as the first measure by Congress to ensure access to the built environment for people with disabilities. The law requires that buildings or facilities that were designed, built, or altered with federal dollars or leased by federal agencies after August 12, 1968 be accessible.</a:t>
            </a:r>
          </a:p>
        </p:txBody>
      </p:sp>
      <p:pic>
        <p:nvPicPr>
          <p:cNvPr id="5" name="Picture 4">
            <a:extLst>
              <a:ext uri="{FF2B5EF4-FFF2-40B4-BE49-F238E27FC236}">
                <a16:creationId xmlns:a16="http://schemas.microsoft.com/office/drawing/2014/main" id="{471AD5E6-8712-71E8-B6A1-87B4C96B5F65}"/>
              </a:ext>
            </a:extLst>
          </p:cNvPr>
          <p:cNvPicPr>
            <a:picLocks noChangeAspect="1"/>
          </p:cNvPicPr>
          <p:nvPr/>
        </p:nvPicPr>
        <p:blipFill>
          <a:blip r:embed="rId2"/>
          <a:stretch>
            <a:fillRect/>
          </a:stretch>
        </p:blipFill>
        <p:spPr>
          <a:xfrm>
            <a:off x="1048271" y="4378930"/>
            <a:ext cx="4426177" cy="1168460"/>
          </a:xfrm>
          <a:prstGeom prst="rect">
            <a:avLst/>
          </a:prstGeom>
        </p:spPr>
      </p:pic>
      <p:sp>
        <p:nvSpPr>
          <p:cNvPr id="6" name="TextBox 5">
            <a:extLst>
              <a:ext uri="{FF2B5EF4-FFF2-40B4-BE49-F238E27FC236}">
                <a16:creationId xmlns:a16="http://schemas.microsoft.com/office/drawing/2014/main" id="{D69014B1-B25D-77DE-15B0-BE9C49A2964D}"/>
              </a:ext>
            </a:extLst>
          </p:cNvPr>
          <p:cNvSpPr txBox="1"/>
          <p:nvPr/>
        </p:nvSpPr>
        <p:spPr>
          <a:xfrm>
            <a:off x="5953760" y="4632960"/>
            <a:ext cx="3779520" cy="369332"/>
          </a:xfrm>
          <a:prstGeom prst="rect">
            <a:avLst/>
          </a:prstGeom>
          <a:noFill/>
        </p:spPr>
        <p:txBody>
          <a:bodyPr wrap="square" rtlCol="0">
            <a:spAutoFit/>
          </a:bodyPr>
          <a:lstStyle/>
          <a:p>
            <a:r>
              <a:rPr lang="en-US" dirty="0">
                <a:hlinkClick r:id="rId3"/>
              </a:rPr>
              <a:t>https://www.access-board.gov/</a:t>
            </a:r>
            <a:r>
              <a:rPr lang="en-US" dirty="0"/>
              <a:t> </a:t>
            </a:r>
          </a:p>
        </p:txBody>
      </p:sp>
      <p:pic>
        <p:nvPicPr>
          <p:cNvPr id="4" name="Picture 3">
            <a:extLst>
              <a:ext uri="{FF2B5EF4-FFF2-40B4-BE49-F238E27FC236}">
                <a16:creationId xmlns:a16="http://schemas.microsoft.com/office/drawing/2014/main" id="{657B468E-0066-2DFF-9E13-C3E04B29F14B}"/>
              </a:ext>
            </a:extLst>
          </p:cNvPr>
          <p:cNvPicPr>
            <a:picLocks noChangeAspect="1"/>
          </p:cNvPicPr>
          <p:nvPr/>
        </p:nvPicPr>
        <p:blipFill>
          <a:blip r:embed="rId4"/>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848369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7FE40-9D22-067B-39C4-89924C21DA23}"/>
              </a:ext>
            </a:extLst>
          </p:cNvPr>
          <p:cNvSpPr>
            <a:spLocks noGrp="1"/>
          </p:cNvSpPr>
          <p:nvPr>
            <p:ph type="title"/>
          </p:nvPr>
        </p:nvSpPr>
        <p:spPr>
          <a:xfrm>
            <a:off x="4340646" y="681037"/>
            <a:ext cx="7442812" cy="1298422"/>
          </a:xfrm>
        </p:spPr>
        <p:txBody>
          <a:bodyPr>
            <a:normAutofit fontScale="90000"/>
          </a:bodyPr>
          <a:lstStyle/>
          <a:p>
            <a:r>
              <a:rPr lang="en-US" b="1" dirty="0">
                <a:latin typeface="Segoe UI" panose="020B0502040204020203" pitchFamily="34" charset="0"/>
                <a:cs typeface="Segoe UI" panose="020B0502040204020203" pitchFamily="34" charset="0"/>
                <a:hlinkClick r:id="rId2"/>
              </a:rPr>
              <a:t>Colorado Office of Independent Living Services </a:t>
            </a:r>
            <a:r>
              <a:rPr lang="en-US" b="1" dirty="0">
                <a:latin typeface="Segoe UI" panose="020B0502040204020203" pitchFamily="34" charset="0"/>
                <a:cs typeface="Segoe UI" panose="020B0502040204020203" pitchFamily="34" charset="0"/>
              </a:rPr>
              <a:t>– </a:t>
            </a:r>
            <a:br>
              <a:rPr lang="en-US" b="1" dirty="0">
                <a:latin typeface="Segoe UI" panose="020B0502040204020203" pitchFamily="34" charset="0"/>
                <a:cs typeface="Segoe UI" panose="020B0502040204020203" pitchFamily="34" charset="0"/>
              </a:rPr>
            </a:br>
            <a:r>
              <a:rPr lang="en-US" b="1" i="1" dirty="0">
                <a:latin typeface="Segoe UI" panose="020B0502040204020203" pitchFamily="34" charset="0"/>
                <a:cs typeface="Segoe UI" panose="020B0502040204020203" pitchFamily="34" charset="0"/>
              </a:rPr>
              <a:t>Designated State Entity</a:t>
            </a:r>
            <a:br>
              <a:rPr lang="en-US" dirty="0"/>
            </a:br>
            <a:endParaRPr lang="en-US" dirty="0"/>
          </a:p>
        </p:txBody>
      </p:sp>
      <p:sp>
        <p:nvSpPr>
          <p:cNvPr id="5" name="TextBox 4">
            <a:extLst>
              <a:ext uri="{FF2B5EF4-FFF2-40B4-BE49-F238E27FC236}">
                <a16:creationId xmlns:a16="http://schemas.microsoft.com/office/drawing/2014/main" id="{18DF0BCB-972C-00FC-C972-C3F93975B44B}"/>
              </a:ext>
            </a:extLst>
          </p:cNvPr>
          <p:cNvSpPr txBox="1"/>
          <p:nvPr/>
        </p:nvSpPr>
        <p:spPr>
          <a:xfrm>
            <a:off x="838199" y="2841174"/>
            <a:ext cx="10795613" cy="707886"/>
          </a:xfrm>
          <a:prstGeom prst="rect">
            <a:avLst/>
          </a:prstGeom>
          <a:noFill/>
        </p:spPr>
        <p:txBody>
          <a:bodyPr wrap="square">
            <a:spAutoFit/>
          </a:bodyPr>
          <a:lstStyle/>
          <a:p>
            <a:r>
              <a:rPr lang="en-US" sz="2000" b="0" i="0" u="sng" dirty="0">
                <a:solidFill>
                  <a:srgbClr val="0A5090"/>
                </a:solidFill>
                <a:effectLst/>
                <a:latin typeface="Segoe UI" panose="020B0502040204020203" pitchFamily="34" charset="0"/>
                <a:cs typeface="Segoe UI" panose="020B0502040204020203" pitchFamily="34" charset="0"/>
                <a:hlinkClick r:id="rId3"/>
              </a:rPr>
              <a:t>Statewide Independent Living Council (SILC) indicators and Designated state Entity (DSE) Assurances</a:t>
            </a:r>
            <a:r>
              <a:rPr lang="en-US" sz="2000" b="0" i="0" dirty="0">
                <a:solidFill>
                  <a:srgbClr val="000000"/>
                </a:solidFill>
                <a:effectLst/>
                <a:latin typeface="Segoe UI" panose="020B0502040204020203" pitchFamily="34" charset="0"/>
                <a:cs typeface="Segoe UI" panose="020B0502040204020203" pitchFamily="34" charset="0"/>
              </a:rPr>
              <a:t> required by WIOA</a:t>
            </a:r>
            <a:endParaRPr lang="en-US" sz="2000" dirty="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6D69173E-23B7-BD46-B79A-C88444FACC92}"/>
              </a:ext>
            </a:extLst>
          </p:cNvPr>
          <p:cNvPicPr>
            <a:picLocks noChangeAspect="1"/>
          </p:cNvPicPr>
          <p:nvPr/>
        </p:nvPicPr>
        <p:blipFill>
          <a:blip r:embed="rId4"/>
          <a:stretch>
            <a:fillRect/>
          </a:stretch>
        </p:blipFill>
        <p:spPr>
          <a:xfrm>
            <a:off x="959385" y="1102915"/>
            <a:ext cx="2857500" cy="647700"/>
          </a:xfrm>
          <a:prstGeom prst="rect">
            <a:avLst/>
          </a:prstGeom>
        </p:spPr>
      </p:pic>
      <p:pic>
        <p:nvPicPr>
          <p:cNvPr id="7" name="Picture 6">
            <a:extLst>
              <a:ext uri="{FF2B5EF4-FFF2-40B4-BE49-F238E27FC236}">
                <a16:creationId xmlns:a16="http://schemas.microsoft.com/office/drawing/2014/main" id="{3594DA0D-36C0-6B24-79E8-CCF9A399902C}"/>
              </a:ext>
            </a:extLst>
          </p:cNvPr>
          <p:cNvPicPr>
            <a:picLocks noChangeAspect="1"/>
          </p:cNvPicPr>
          <p:nvPr/>
        </p:nvPicPr>
        <p:blipFill>
          <a:blip r:embed="rId5"/>
          <a:stretch>
            <a:fillRect/>
          </a:stretch>
        </p:blipFill>
        <p:spPr>
          <a:xfrm>
            <a:off x="838200" y="513556"/>
            <a:ext cx="2857500" cy="514350"/>
          </a:xfrm>
          <a:prstGeom prst="rect">
            <a:avLst/>
          </a:prstGeom>
        </p:spPr>
      </p:pic>
      <p:sp>
        <p:nvSpPr>
          <p:cNvPr id="9" name="TextBox 8">
            <a:extLst>
              <a:ext uri="{FF2B5EF4-FFF2-40B4-BE49-F238E27FC236}">
                <a16:creationId xmlns:a16="http://schemas.microsoft.com/office/drawing/2014/main" id="{8A407A7B-9EEC-9CB4-E54C-C3F6B7CD1427}"/>
              </a:ext>
            </a:extLst>
          </p:cNvPr>
          <p:cNvSpPr txBox="1"/>
          <p:nvPr/>
        </p:nvSpPr>
        <p:spPr>
          <a:xfrm>
            <a:off x="889611" y="2055533"/>
            <a:ext cx="10692787" cy="707886"/>
          </a:xfrm>
          <a:prstGeom prst="rect">
            <a:avLst/>
          </a:prstGeom>
          <a:noFill/>
        </p:spPr>
        <p:txBody>
          <a:bodyPr wrap="square">
            <a:spAutoFit/>
          </a:bodyPr>
          <a:lstStyle/>
          <a:p>
            <a:r>
              <a:rPr lang="en-US" sz="2000" dirty="0">
                <a:latin typeface="Segoe UI" panose="020B0502040204020203" pitchFamily="34" charset="0"/>
                <a:cs typeface="Segoe UI" panose="020B0502040204020203" pitchFamily="34" charset="0"/>
              </a:rPr>
              <a:t>The Office of Independent Living (Manager, Peter Pike) oversees compliance, represents the CILs at the state level, and provides support for fee for service activities and contracts.</a:t>
            </a:r>
          </a:p>
        </p:txBody>
      </p:sp>
      <p:pic>
        <p:nvPicPr>
          <p:cNvPr id="13" name="Picture 12">
            <a:extLst>
              <a:ext uri="{FF2B5EF4-FFF2-40B4-BE49-F238E27FC236}">
                <a16:creationId xmlns:a16="http://schemas.microsoft.com/office/drawing/2014/main" id="{875F25CF-3B1C-E08F-0CA3-5983FFB55EEF}"/>
              </a:ext>
            </a:extLst>
          </p:cNvPr>
          <p:cNvPicPr>
            <a:picLocks noChangeAspect="1"/>
          </p:cNvPicPr>
          <p:nvPr/>
        </p:nvPicPr>
        <p:blipFill>
          <a:blip r:embed="rId6"/>
          <a:stretch>
            <a:fillRect/>
          </a:stretch>
        </p:blipFill>
        <p:spPr>
          <a:xfrm>
            <a:off x="3338417" y="3707560"/>
            <a:ext cx="2180930" cy="2953148"/>
          </a:xfrm>
          <a:prstGeom prst="rect">
            <a:avLst/>
          </a:prstGeom>
        </p:spPr>
      </p:pic>
      <p:pic>
        <p:nvPicPr>
          <p:cNvPr id="15" name="Picture 14">
            <a:extLst>
              <a:ext uri="{FF2B5EF4-FFF2-40B4-BE49-F238E27FC236}">
                <a16:creationId xmlns:a16="http://schemas.microsoft.com/office/drawing/2014/main" id="{6426AF6C-C043-3EBF-A7D3-25E1BCB567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1789" y="3719514"/>
            <a:ext cx="2499165" cy="2941194"/>
          </a:xfrm>
          <a:prstGeom prst="rect">
            <a:avLst/>
          </a:prstGeom>
        </p:spPr>
      </p:pic>
      <p:pic>
        <p:nvPicPr>
          <p:cNvPr id="3" name="Picture 2">
            <a:extLst>
              <a:ext uri="{FF2B5EF4-FFF2-40B4-BE49-F238E27FC236}">
                <a16:creationId xmlns:a16="http://schemas.microsoft.com/office/drawing/2014/main" id="{2A453789-3B96-8920-F71D-5A29856A1370}"/>
              </a:ext>
            </a:extLst>
          </p:cNvPr>
          <p:cNvPicPr>
            <a:picLocks noChangeAspect="1"/>
          </p:cNvPicPr>
          <p:nvPr/>
        </p:nvPicPr>
        <p:blipFill>
          <a:blip r:embed="rId8"/>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1225566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2BA4-AEF4-7B6C-7FA7-2376154F168A}"/>
              </a:ext>
            </a:extLst>
          </p:cNvPr>
          <p:cNvSpPr>
            <a:spLocks noGrp="1"/>
          </p:cNvSpPr>
          <p:nvPr>
            <p:ph type="title"/>
          </p:nvPr>
        </p:nvSpPr>
        <p:spPr>
          <a:xfrm>
            <a:off x="5905040" y="365125"/>
            <a:ext cx="5448759" cy="1325563"/>
          </a:xfrm>
        </p:spPr>
        <p:txBody>
          <a:bodyPr/>
          <a:lstStyle/>
          <a:p>
            <a:r>
              <a:rPr lang="en-US" b="1" dirty="0">
                <a:latin typeface="Segoe UI" panose="020B0502040204020203" pitchFamily="34" charset="0"/>
                <a:cs typeface="Segoe UI" panose="020B0502040204020203" pitchFamily="34" charset="0"/>
              </a:rPr>
              <a:t>SILC Functions and Responsibilities</a:t>
            </a:r>
          </a:p>
        </p:txBody>
      </p:sp>
      <p:sp>
        <p:nvSpPr>
          <p:cNvPr id="3" name="Content Placeholder 2">
            <a:extLst>
              <a:ext uri="{FF2B5EF4-FFF2-40B4-BE49-F238E27FC236}">
                <a16:creationId xmlns:a16="http://schemas.microsoft.com/office/drawing/2014/main" id="{30DD6A3A-FCFF-6E76-DF1E-8DC57D261396}"/>
              </a:ext>
            </a:extLst>
          </p:cNvPr>
          <p:cNvSpPr>
            <a:spLocks noGrp="1"/>
          </p:cNvSpPr>
          <p:nvPr>
            <p:ph idx="1"/>
          </p:nvPr>
        </p:nvSpPr>
        <p:spPr>
          <a:xfrm>
            <a:off x="838200" y="1825625"/>
            <a:ext cx="10515600" cy="4487040"/>
          </a:xfrm>
        </p:spPr>
        <p:txBody>
          <a:bodyPr>
            <a:normAutofit fontScale="92500"/>
          </a:bodyPr>
          <a:lstStyle/>
          <a:p>
            <a:pPr>
              <a:lnSpc>
                <a:spcPct val="120000"/>
              </a:lnSpc>
              <a:spcBef>
                <a:spcPts val="0"/>
              </a:spcBef>
            </a:pPr>
            <a:r>
              <a:rPr lang="en-US" dirty="0">
                <a:latin typeface="Segoe UI" panose="020B0502040204020203" pitchFamily="34" charset="0"/>
                <a:cs typeface="Segoe UI" panose="020B0502040204020203" pitchFamily="34" charset="0"/>
              </a:rPr>
              <a:t>Promote systemic reform to remove barriers to independent living</a:t>
            </a:r>
          </a:p>
          <a:p>
            <a:pPr>
              <a:lnSpc>
                <a:spcPct val="120000"/>
              </a:lnSpc>
              <a:spcBef>
                <a:spcPts val="0"/>
              </a:spcBef>
            </a:pPr>
            <a:r>
              <a:rPr lang="en-US" dirty="0">
                <a:latin typeface="Segoe UI" panose="020B0502040204020203" pitchFamily="34" charset="0"/>
                <a:cs typeface="Segoe UI" panose="020B0502040204020203" pitchFamily="34" charset="0"/>
              </a:rPr>
              <a:t>Conduct research to inform policymakers and the general public</a:t>
            </a:r>
          </a:p>
          <a:p>
            <a:pPr>
              <a:lnSpc>
                <a:spcPct val="120000"/>
              </a:lnSpc>
              <a:spcBef>
                <a:spcPts val="0"/>
              </a:spcBef>
            </a:pPr>
            <a:r>
              <a:rPr lang="en-US" dirty="0">
                <a:latin typeface="Segoe UI" panose="020B0502040204020203" pitchFamily="34" charset="0"/>
                <a:cs typeface="Segoe UI" panose="020B0502040204020203" pitchFamily="34" charset="0"/>
              </a:rPr>
              <a:t>Be a resource for people with disabilities and the communities in which they live</a:t>
            </a:r>
          </a:p>
          <a:p>
            <a:pPr>
              <a:lnSpc>
                <a:spcPct val="120000"/>
              </a:lnSpc>
              <a:spcBef>
                <a:spcPts val="0"/>
              </a:spcBef>
            </a:pPr>
            <a:r>
              <a:rPr lang="en-US" dirty="0">
                <a:latin typeface="Segoe UI" panose="020B0502040204020203" pitchFamily="34" charset="0"/>
                <a:cs typeface="Segoe UI" panose="020B0502040204020203" pitchFamily="34" charset="0"/>
              </a:rPr>
              <a:t>Create the State Plan for Independent Living (SPIL) in collaboration with public and private stakeholders</a:t>
            </a:r>
          </a:p>
          <a:p>
            <a:pPr>
              <a:lnSpc>
                <a:spcPct val="120000"/>
              </a:lnSpc>
              <a:spcBef>
                <a:spcPts val="0"/>
              </a:spcBef>
            </a:pPr>
            <a:r>
              <a:rPr lang="en-US" dirty="0">
                <a:latin typeface="Segoe UI" panose="020B0502040204020203" pitchFamily="34" charset="0"/>
                <a:cs typeface="Segoe UI" panose="020B0502040204020203" pitchFamily="34" charset="0"/>
              </a:rPr>
              <a:t>Partner with Colorado’s network of Centers for Independent Living (CILs)</a:t>
            </a:r>
          </a:p>
          <a:p>
            <a:pPr>
              <a:lnSpc>
                <a:spcPct val="120000"/>
              </a:lnSpc>
              <a:spcBef>
                <a:spcPts val="0"/>
              </a:spcBef>
            </a:pPr>
            <a:r>
              <a:rPr lang="en-US" dirty="0">
                <a:latin typeface="Segoe UI" panose="020B0502040204020203" pitchFamily="34" charset="0"/>
                <a:cs typeface="Segoe UI" panose="020B0502040204020203" pitchFamily="34" charset="0"/>
              </a:rPr>
              <a:t>Work with the multiple groups that support independent living</a:t>
            </a:r>
          </a:p>
          <a:p>
            <a:pPr>
              <a:lnSpc>
                <a:spcPct val="120000"/>
              </a:lnSpc>
              <a:spcBef>
                <a:spcPts val="0"/>
              </a:spcBef>
            </a:pPr>
            <a:endParaRPr lang="en-US" dirty="0"/>
          </a:p>
        </p:txBody>
      </p:sp>
      <p:pic>
        <p:nvPicPr>
          <p:cNvPr id="4" name="Picture 3">
            <a:extLst>
              <a:ext uri="{FF2B5EF4-FFF2-40B4-BE49-F238E27FC236}">
                <a16:creationId xmlns:a16="http://schemas.microsoft.com/office/drawing/2014/main" id="{8A666814-1C66-E356-D9ED-395D0F22AE9A}"/>
              </a:ext>
            </a:extLst>
          </p:cNvPr>
          <p:cNvPicPr>
            <a:picLocks noChangeAspect="1"/>
          </p:cNvPicPr>
          <p:nvPr/>
        </p:nvPicPr>
        <p:blipFill>
          <a:blip r:embed="rId2"/>
          <a:stretch>
            <a:fillRect/>
          </a:stretch>
        </p:blipFill>
        <p:spPr>
          <a:xfrm>
            <a:off x="838200" y="300680"/>
            <a:ext cx="3865199" cy="1390008"/>
          </a:xfrm>
          <a:prstGeom prst="rect">
            <a:avLst/>
          </a:prstGeom>
        </p:spPr>
      </p:pic>
      <p:pic>
        <p:nvPicPr>
          <p:cNvPr id="5" name="Picture 4">
            <a:extLst>
              <a:ext uri="{FF2B5EF4-FFF2-40B4-BE49-F238E27FC236}">
                <a16:creationId xmlns:a16="http://schemas.microsoft.com/office/drawing/2014/main" id="{F9F66E1C-1E6B-B5A6-AAA0-133B54ECD02D}"/>
              </a:ext>
            </a:extLst>
          </p:cNvPr>
          <p:cNvPicPr>
            <a:picLocks noChangeAspect="1"/>
          </p:cNvPicPr>
          <p:nvPr/>
        </p:nvPicPr>
        <p:blipFill>
          <a:blip r:embed="rId2"/>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1484540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76E4F-978D-4F9F-D529-D9C559F6CCDE}"/>
              </a:ext>
            </a:extLst>
          </p:cNvPr>
          <p:cNvSpPr>
            <a:spLocks noGrp="1"/>
          </p:cNvSpPr>
          <p:nvPr>
            <p:ph type="title"/>
          </p:nvPr>
        </p:nvSpPr>
        <p:spPr>
          <a:xfrm>
            <a:off x="5772838" y="365125"/>
            <a:ext cx="6297058" cy="1325563"/>
          </a:xfrm>
        </p:spPr>
        <p:txBody>
          <a:bodyPr/>
          <a:lstStyle/>
          <a:p>
            <a:r>
              <a:rPr lang="en-US" b="1" dirty="0">
                <a:latin typeface="Segoe UI" panose="020B0502040204020203" pitchFamily="34" charset="0"/>
                <a:cs typeface="Segoe UI" panose="020B0502040204020203" pitchFamily="34" charset="0"/>
              </a:rPr>
              <a:t>Foundations</a:t>
            </a:r>
          </a:p>
        </p:txBody>
      </p:sp>
      <p:sp>
        <p:nvSpPr>
          <p:cNvPr id="3" name="Content Placeholder 2">
            <a:extLst>
              <a:ext uri="{FF2B5EF4-FFF2-40B4-BE49-F238E27FC236}">
                <a16:creationId xmlns:a16="http://schemas.microsoft.com/office/drawing/2014/main" id="{236DA8CA-16DB-01F7-2213-C3CC652AD8FC}"/>
              </a:ext>
            </a:extLst>
          </p:cNvPr>
          <p:cNvSpPr>
            <a:spLocks noGrp="1"/>
          </p:cNvSpPr>
          <p:nvPr>
            <p:ph idx="1"/>
          </p:nvPr>
        </p:nvSpPr>
        <p:spPr>
          <a:xfrm>
            <a:off x="838200" y="1744606"/>
            <a:ext cx="10515600" cy="4748269"/>
          </a:xfrm>
        </p:spPr>
        <p:txBody>
          <a:bodyPr>
            <a:noAutofit/>
          </a:bodyPr>
          <a:lstStyle/>
          <a:p>
            <a:pPr>
              <a:lnSpc>
                <a:spcPct val="120000"/>
              </a:lnSpc>
            </a:pPr>
            <a:r>
              <a:rPr lang="en-US" sz="1800" dirty="0">
                <a:latin typeface="Segoe UI" panose="020B0502040204020203" pitchFamily="34" charset="0"/>
                <a:cs typeface="Segoe UI" panose="020B0502040204020203" pitchFamily="34" charset="0"/>
              </a:rPr>
              <a:t>The Administration on Community Living (ACL) is the funder. The Colorado Department of Labor and Employment (CDLE) holds the contract for Part B money. The Colorado Office of Independent Living Services (the Office) within the DSE, administers the Part B funds, and the Office is our fiscal sponsor.   </a:t>
            </a:r>
          </a:p>
          <a:p>
            <a:pPr>
              <a:lnSpc>
                <a:spcPct val="120000"/>
              </a:lnSpc>
            </a:pPr>
            <a:r>
              <a:rPr lang="en-US" sz="1800" dirty="0">
                <a:latin typeface="Segoe UI" panose="020B0502040204020203" pitchFamily="34" charset="0"/>
                <a:cs typeface="Segoe UI" panose="020B0502040204020203" pitchFamily="34" charset="0"/>
              </a:rPr>
              <a:t>Part B funds are split between the Designated State Entity (DSE) which is the Division of Vocational Rehabilitation within CDLE, the SILC and the CILs. </a:t>
            </a:r>
          </a:p>
          <a:p>
            <a:pPr>
              <a:lnSpc>
                <a:spcPct val="120000"/>
              </a:lnSpc>
            </a:pPr>
            <a:r>
              <a:rPr lang="en-US" sz="1800" dirty="0">
                <a:latin typeface="Segoe UI" panose="020B0502040204020203" pitchFamily="34" charset="0"/>
                <a:cs typeface="Segoe UI" panose="020B0502040204020203" pitchFamily="34" charset="0"/>
              </a:rPr>
              <a:t>When the SILC became a registered non-profit with the State of Colorado that enabled us to hold a contract with CDLE as a sole source entity.  After the contract is finished and executed, the SILC will have the same relationship with the Office as the CILs.</a:t>
            </a:r>
          </a:p>
          <a:p>
            <a:pPr>
              <a:lnSpc>
                <a:spcPct val="120000"/>
              </a:lnSpc>
            </a:pPr>
            <a:r>
              <a:rPr lang="en-US" sz="1800" dirty="0">
                <a:latin typeface="Segoe UI" panose="020B0502040204020203" pitchFamily="34" charset="0"/>
                <a:cs typeface="Segoe UI" panose="020B0502040204020203" pitchFamily="34" charset="0"/>
              </a:rPr>
              <a:t>ACL allows each state to operate per that state’s laws. For Colorado, that means the SILC operates under an Executive Order (EO) from the Governor.  Our EO’s follow the Rehab Act and the Workforce Innovation and Opportunities Act (WIOA).</a:t>
            </a:r>
          </a:p>
          <a:p>
            <a:pPr>
              <a:lnSpc>
                <a:spcPct val="120000"/>
              </a:lnSpc>
            </a:pPr>
            <a:r>
              <a:rPr lang="en-US" sz="1800" dirty="0">
                <a:latin typeface="Segoe UI" panose="020B0502040204020203" pitchFamily="34" charset="0"/>
                <a:cs typeface="Segoe UI" panose="020B0502040204020203" pitchFamily="34" charset="0"/>
              </a:rPr>
              <a:t>Each SILC, per the Rehab Act and WIOA, is governor appointed through that state’s Boards and Commissions.</a:t>
            </a:r>
          </a:p>
        </p:txBody>
      </p:sp>
      <p:pic>
        <p:nvPicPr>
          <p:cNvPr id="4" name="Picture 3">
            <a:extLst>
              <a:ext uri="{FF2B5EF4-FFF2-40B4-BE49-F238E27FC236}">
                <a16:creationId xmlns:a16="http://schemas.microsoft.com/office/drawing/2014/main" id="{D8967364-5AAE-53E5-EAFE-DAAE5CDAD4D7}"/>
              </a:ext>
            </a:extLst>
          </p:cNvPr>
          <p:cNvPicPr>
            <a:picLocks noChangeAspect="1"/>
          </p:cNvPicPr>
          <p:nvPr/>
        </p:nvPicPr>
        <p:blipFill>
          <a:blip r:embed="rId2"/>
          <a:stretch>
            <a:fillRect/>
          </a:stretch>
        </p:blipFill>
        <p:spPr>
          <a:xfrm>
            <a:off x="946475" y="300680"/>
            <a:ext cx="3865199" cy="1390008"/>
          </a:xfrm>
          <a:prstGeom prst="rect">
            <a:avLst/>
          </a:prstGeom>
        </p:spPr>
      </p:pic>
      <p:pic>
        <p:nvPicPr>
          <p:cNvPr id="5" name="Picture 4">
            <a:extLst>
              <a:ext uri="{FF2B5EF4-FFF2-40B4-BE49-F238E27FC236}">
                <a16:creationId xmlns:a16="http://schemas.microsoft.com/office/drawing/2014/main" id="{11306910-9330-E86C-8A71-49870F5BCDF2}"/>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1514050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9E33249-2733-2DC4-8C3C-ED92936296BD}"/>
              </a:ext>
            </a:extLst>
          </p:cNvPr>
          <p:cNvPicPr>
            <a:picLocks noChangeAspect="1"/>
          </p:cNvPicPr>
          <p:nvPr/>
        </p:nvPicPr>
        <p:blipFill>
          <a:blip r:embed="rId2"/>
          <a:stretch>
            <a:fillRect/>
          </a:stretch>
        </p:blipFill>
        <p:spPr>
          <a:xfrm>
            <a:off x="491440" y="0"/>
            <a:ext cx="11700560" cy="6858000"/>
          </a:xfrm>
          <a:prstGeom prst="rect">
            <a:avLst/>
          </a:prstGeom>
        </p:spPr>
      </p:pic>
      <p:pic>
        <p:nvPicPr>
          <p:cNvPr id="2" name="Picture 1">
            <a:extLst>
              <a:ext uri="{FF2B5EF4-FFF2-40B4-BE49-F238E27FC236}">
                <a16:creationId xmlns:a16="http://schemas.microsoft.com/office/drawing/2014/main" id="{DD90E012-A20E-11CB-4F0B-2446BB97506C}"/>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196988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DD693-353E-2DA5-104B-CC739F50035E}"/>
              </a:ext>
            </a:extLst>
          </p:cNvPr>
          <p:cNvSpPr>
            <a:spLocks noGrp="1"/>
          </p:cNvSpPr>
          <p:nvPr>
            <p:ph type="title"/>
          </p:nvPr>
        </p:nvSpPr>
        <p:spPr/>
        <p:txBody>
          <a:bodyPr/>
          <a:lstStyle/>
          <a:p>
            <a:pPr algn="ctr"/>
            <a:r>
              <a:rPr lang="en-US" b="1" dirty="0">
                <a:latin typeface="Segoe UI" panose="020B0502040204020203" pitchFamily="34" charset="0"/>
                <a:cs typeface="Segoe UI" panose="020B0502040204020203" pitchFamily="34" charset="0"/>
              </a:rPr>
              <a:t>Funding for Centers</a:t>
            </a:r>
          </a:p>
        </p:txBody>
      </p:sp>
      <p:sp>
        <p:nvSpPr>
          <p:cNvPr id="3" name="Content Placeholder 2">
            <a:extLst>
              <a:ext uri="{FF2B5EF4-FFF2-40B4-BE49-F238E27FC236}">
                <a16:creationId xmlns:a16="http://schemas.microsoft.com/office/drawing/2014/main" id="{739B55E7-D152-0489-4A3F-48119855B6E0}"/>
              </a:ext>
            </a:extLst>
          </p:cNvPr>
          <p:cNvSpPr>
            <a:spLocks noGrp="1"/>
          </p:cNvSpPr>
          <p:nvPr>
            <p:ph idx="1"/>
          </p:nvPr>
        </p:nvSpPr>
        <p:spPr>
          <a:xfrm>
            <a:off x="473725" y="1780829"/>
            <a:ext cx="11501610" cy="4712046"/>
          </a:xfrm>
        </p:spPr>
        <p:txBody>
          <a:bodyPr>
            <a:noAutofit/>
          </a:bodyPr>
          <a:lstStyle/>
          <a:p>
            <a:pPr>
              <a:lnSpc>
                <a:spcPct val="120000"/>
              </a:lnSpc>
            </a:pPr>
            <a:r>
              <a:rPr lang="en-US" sz="2100" b="1" dirty="0">
                <a:latin typeface="Segoe UI" panose="020B0502040204020203" pitchFamily="34" charset="0"/>
                <a:cs typeface="Segoe UI" panose="020B0502040204020203" pitchFamily="34" charset="0"/>
              </a:rPr>
              <a:t>Part C:</a:t>
            </a:r>
            <a:r>
              <a:rPr lang="en-US" sz="2100" dirty="0">
                <a:latin typeface="Segoe UI" panose="020B0502040204020203" pitchFamily="34" charset="0"/>
                <a:cs typeface="Segoe UI" panose="020B0502040204020203" pitchFamily="34" charset="0"/>
              </a:rPr>
              <a:t> Federal funds that go straight to a CIL. In the 1980’s, the Federal Government put out an RFP to start Centers across the country. Centers that were awarded, submitted a bid to serve select counties for a set amount. Those RFP’s have been in place since the 1980’s. The only new Part C awards since then have been for exiting dollars that became available.</a:t>
            </a:r>
          </a:p>
          <a:p>
            <a:pPr>
              <a:lnSpc>
                <a:spcPct val="120000"/>
              </a:lnSpc>
            </a:pPr>
            <a:r>
              <a:rPr lang="en-US" sz="2100" b="1" dirty="0">
                <a:latin typeface="Segoe UI" panose="020B0502040204020203" pitchFamily="34" charset="0"/>
                <a:cs typeface="Segoe UI" panose="020B0502040204020203" pitchFamily="34" charset="0"/>
              </a:rPr>
              <a:t>Part B:</a:t>
            </a:r>
            <a:r>
              <a:rPr lang="en-US" sz="2100" dirty="0">
                <a:latin typeface="Segoe UI" panose="020B0502040204020203" pitchFamily="34" charset="0"/>
                <a:cs typeface="Segoe UI" panose="020B0502040204020203" pitchFamily="34" charset="0"/>
              </a:rPr>
              <a:t> Federal funds that pass through the Designated State Entity (DVR in Colorado). They are allocated through a formula that is determined by the allocation committee and outlined in the State Plan for Independent Living (SPIL).  The committee consists of 2 members from the SILC, 2 members from DVR, and 2 members from the CILs.</a:t>
            </a:r>
          </a:p>
          <a:p>
            <a:pPr>
              <a:lnSpc>
                <a:spcPct val="120000"/>
              </a:lnSpc>
            </a:pPr>
            <a:r>
              <a:rPr lang="en-US" sz="2100" b="1" dirty="0">
                <a:latin typeface="Segoe UI" panose="020B0502040204020203" pitchFamily="34" charset="0"/>
                <a:cs typeface="Segoe UI" panose="020B0502040204020203" pitchFamily="34" charset="0"/>
              </a:rPr>
              <a:t>State General Funds:</a:t>
            </a:r>
            <a:r>
              <a:rPr lang="en-US" sz="2100" dirty="0">
                <a:latin typeface="Segoe UI" panose="020B0502040204020203" pitchFamily="34" charset="0"/>
                <a:cs typeface="Segoe UI" panose="020B0502040204020203" pitchFamily="34" charset="0"/>
              </a:rPr>
              <a:t> Money set aside by the Colorado legislation to fund Centers for Independent Living. All centers receive an equal base payment and additional monies determined by a formula. </a:t>
            </a:r>
          </a:p>
        </p:txBody>
      </p:sp>
      <p:pic>
        <p:nvPicPr>
          <p:cNvPr id="4" name="Picture 3">
            <a:extLst>
              <a:ext uri="{FF2B5EF4-FFF2-40B4-BE49-F238E27FC236}">
                <a16:creationId xmlns:a16="http://schemas.microsoft.com/office/drawing/2014/main" id="{AFB3258C-6386-BDED-6EF8-FA2DAB0B0CC9}"/>
              </a:ext>
            </a:extLst>
          </p:cNvPr>
          <p:cNvPicPr>
            <a:picLocks noChangeAspect="1"/>
          </p:cNvPicPr>
          <p:nvPr/>
        </p:nvPicPr>
        <p:blipFill>
          <a:blip r:embed="rId2"/>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487864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7163C0D1-C89F-C291-A49E-9B4E17F34770}"/>
              </a:ext>
            </a:extLst>
          </p:cNvPr>
          <p:cNvGraphicFramePr>
            <a:graphicFrameLocks noGrp="1"/>
          </p:cNvGraphicFramePr>
          <p:nvPr>
            <p:extLst>
              <p:ext uri="{D42A27DB-BD31-4B8C-83A1-F6EECF244321}">
                <p14:modId xmlns:p14="http://schemas.microsoft.com/office/powerpoint/2010/main" val="1580941172"/>
              </p:ext>
            </p:extLst>
          </p:nvPr>
        </p:nvGraphicFramePr>
        <p:xfrm>
          <a:off x="579120" y="682289"/>
          <a:ext cx="9794242" cy="6063952"/>
        </p:xfrm>
        <a:graphic>
          <a:graphicData uri="http://schemas.openxmlformats.org/drawingml/2006/table">
            <a:tbl>
              <a:tblPr firstRow="1" bandRow="1">
                <a:tableStyleId>{5C22544A-7EE6-4342-B048-85BDC9FD1C3A}</a:tableStyleId>
              </a:tblPr>
              <a:tblGrid>
                <a:gridCol w="2431315">
                  <a:extLst>
                    <a:ext uri="{9D8B030D-6E8A-4147-A177-3AD203B41FA5}">
                      <a16:colId xmlns:a16="http://schemas.microsoft.com/office/drawing/2014/main" val="3647223110"/>
                    </a:ext>
                  </a:extLst>
                </a:gridCol>
                <a:gridCol w="2454309">
                  <a:extLst>
                    <a:ext uri="{9D8B030D-6E8A-4147-A177-3AD203B41FA5}">
                      <a16:colId xmlns:a16="http://schemas.microsoft.com/office/drawing/2014/main" val="795476616"/>
                    </a:ext>
                  </a:extLst>
                </a:gridCol>
                <a:gridCol w="2454309">
                  <a:extLst>
                    <a:ext uri="{9D8B030D-6E8A-4147-A177-3AD203B41FA5}">
                      <a16:colId xmlns:a16="http://schemas.microsoft.com/office/drawing/2014/main" val="140891645"/>
                    </a:ext>
                  </a:extLst>
                </a:gridCol>
                <a:gridCol w="2454309">
                  <a:extLst>
                    <a:ext uri="{9D8B030D-6E8A-4147-A177-3AD203B41FA5}">
                      <a16:colId xmlns:a16="http://schemas.microsoft.com/office/drawing/2014/main" val="3916247686"/>
                    </a:ext>
                  </a:extLst>
                </a:gridCol>
              </a:tblGrid>
              <a:tr h="446392">
                <a:tc>
                  <a:txBody>
                    <a:bodyPr/>
                    <a:lstStyle/>
                    <a:p>
                      <a:pPr algn="ctr"/>
                      <a:r>
                        <a:rPr lang="en-US" sz="2000" dirty="0">
                          <a:latin typeface="Segoe UI" panose="020B0502040204020203" pitchFamily="34" charset="0"/>
                          <a:cs typeface="Segoe UI" panose="020B0502040204020203" pitchFamily="34" charset="0"/>
                        </a:rPr>
                        <a:t>Sources</a:t>
                      </a:r>
                    </a:p>
                  </a:txBody>
                  <a:tcPr/>
                </a:tc>
                <a:tc>
                  <a:txBody>
                    <a:bodyPr/>
                    <a:lstStyle/>
                    <a:p>
                      <a:pPr algn="ctr"/>
                      <a:r>
                        <a:rPr lang="en-US" sz="2000" dirty="0">
                          <a:latin typeface="Segoe UI" panose="020B0502040204020203" pitchFamily="34" charset="0"/>
                          <a:cs typeface="Segoe UI" panose="020B0502040204020203" pitchFamily="34" charset="0"/>
                        </a:rPr>
                        <a:t>SILC</a:t>
                      </a:r>
                    </a:p>
                  </a:txBody>
                  <a:tcPr/>
                </a:tc>
                <a:tc>
                  <a:txBody>
                    <a:bodyPr/>
                    <a:lstStyle/>
                    <a:p>
                      <a:pPr algn="ctr"/>
                      <a:r>
                        <a:rPr lang="en-US" sz="2000" dirty="0">
                          <a:latin typeface="Segoe UI" panose="020B0502040204020203" pitchFamily="34" charset="0"/>
                          <a:cs typeface="Segoe UI" panose="020B0502040204020203" pitchFamily="34" charset="0"/>
                        </a:rPr>
                        <a:t>CILs</a:t>
                      </a:r>
                    </a:p>
                  </a:txBody>
                  <a:tcPr/>
                </a:tc>
                <a:tc>
                  <a:txBody>
                    <a:bodyPr/>
                    <a:lstStyle/>
                    <a:p>
                      <a:pPr algn="ctr"/>
                      <a:r>
                        <a:rPr lang="en-US" sz="2000" dirty="0">
                          <a:latin typeface="Segoe UI" panose="020B0502040204020203" pitchFamily="34" charset="0"/>
                          <a:cs typeface="Segoe UI" panose="020B0502040204020203" pitchFamily="34" charset="0"/>
                        </a:rPr>
                        <a:t>DSE</a:t>
                      </a:r>
                    </a:p>
                  </a:txBody>
                  <a:tcPr/>
                </a:tc>
                <a:extLst>
                  <a:ext uri="{0D108BD9-81ED-4DB2-BD59-A6C34878D82A}">
                    <a16:rowId xmlns:a16="http://schemas.microsoft.com/office/drawing/2014/main" val="3221213122"/>
                  </a:ext>
                </a:extLst>
              </a:tr>
              <a:tr h="1349246">
                <a:tc>
                  <a:txBody>
                    <a:bodyPr/>
                    <a:lstStyle/>
                    <a:p>
                      <a:r>
                        <a:rPr lang="en-US" sz="2000" dirty="0">
                          <a:latin typeface="Segoe UI" panose="020B0502040204020203" pitchFamily="34" charset="0"/>
                          <a:cs typeface="Segoe UI" panose="020B0502040204020203" pitchFamily="34" charset="0"/>
                        </a:rPr>
                        <a:t>Title VII Chapter 1, Part B (including state match)</a:t>
                      </a:r>
                    </a:p>
                  </a:txBody>
                  <a:tcPr/>
                </a:tc>
                <a:tc>
                  <a:txBody>
                    <a:bodyPr/>
                    <a:lstStyle/>
                    <a:p>
                      <a:pPr algn="r"/>
                      <a:r>
                        <a:rPr lang="en-US" sz="2000" dirty="0">
                          <a:latin typeface="Segoe UI" panose="020B0502040204020203" pitchFamily="34" charset="0"/>
                          <a:cs typeface="Segoe UI" panose="020B0502040204020203" pitchFamily="34" charset="0"/>
                        </a:rPr>
                        <a:t>$101,615</a:t>
                      </a:r>
                    </a:p>
                  </a:txBody>
                  <a:tcPr/>
                </a:tc>
                <a:tc>
                  <a:txBody>
                    <a:bodyPr/>
                    <a:lstStyle/>
                    <a:p>
                      <a:pPr algn="r"/>
                      <a:r>
                        <a:rPr lang="en-US" sz="2000" dirty="0">
                          <a:latin typeface="Segoe UI" panose="020B0502040204020203" pitchFamily="34" charset="0"/>
                          <a:cs typeface="Segoe UI" panose="020B0502040204020203" pitchFamily="34" charset="0"/>
                        </a:rPr>
                        <a:t>$220,166</a:t>
                      </a:r>
                    </a:p>
                  </a:txBody>
                  <a:tcPr/>
                </a:tc>
                <a:tc>
                  <a:txBody>
                    <a:bodyPr/>
                    <a:lstStyle/>
                    <a:p>
                      <a:pPr algn="r"/>
                      <a:r>
                        <a:rPr lang="en-US" sz="2000" dirty="0">
                          <a:latin typeface="Segoe UI" panose="020B0502040204020203" pitchFamily="34" charset="0"/>
                          <a:cs typeface="Segoe UI" panose="020B0502040204020203" pitchFamily="34" charset="0"/>
                        </a:rPr>
                        <a:t>$16,935</a:t>
                      </a:r>
                    </a:p>
                  </a:txBody>
                  <a:tcPr/>
                </a:tc>
                <a:extLst>
                  <a:ext uri="{0D108BD9-81ED-4DB2-BD59-A6C34878D82A}">
                    <a16:rowId xmlns:a16="http://schemas.microsoft.com/office/drawing/2014/main" val="1989801043"/>
                  </a:ext>
                </a:extLst>
              </a:tr>
              <a:tr h="717684">
                <a:tc>
                  <a:txBody>
                    <a:bodyPr/>
                    <a:lstStyle/>
                    <a:p>
                      <a:r>
                        <a:rPr lang="en-US" sz="2000" dirty="0">
                          <a:latin typeface="Segoe UI" panose="020B0502040204020203" pitchFamily="34" charset="0"/>
                          <a:cs typeface="Segoe UI" panose="020B0502040204020203" pitchFamily="34" charset="0"/>
                        </a:rPr>
                        <a:t>Title VII Chapter 1, Part C</a:t>
                      </a:r>
                    </a:p>
                  </a:txBody>
                  <a:tcPr/>
                </a:tc>
                <a:tc>
                  <a:txBody>
                    <a:bodyPr/>
                    <a:lstStyle/>
                    <a:p>
                      <a:pPr algn="r"/>
                      <a:r>
                        <a:rPr lang="en-US" sz="2000" dirty="0">
                          <a:latin typeface="Segoe UI" panose="020B0502040204020203" pitchFamily="34" charset="0"/>
                          <a:cs typeface="Segoe UI" panose="020B0502040204020203" pitchFamily="34" charset="0"/>
                        </a:rPr>
                        <a:t>0</a:t>
                      </a:r>
                    </a:p>
                  </a:txBody>
                  <a:tcPr/>
                </a:tc>
                <a:tc>
                  <a:txBody>
                    <a:bodyPr/>
                    <a:lstStyle/>
                    <a:p>
                      <a:pPr algn="r"/>
                      <a:r>
                        <a:rPr lang="en-US" sz="2000" dirty="0">
                          <a:latin typeface="Segoe UI" panose="020B0502040204020203" pitchFamily="34" charset="0"/>
                          <a:cs typeface="Segoe UI" panose="020B0502040204020203" pitchFamily="34" charset="0"/>
                        </a:rPr>
                        <a:t>$1,257,196</a:t>
                      </a:r>
                    </a:p>
                  </a:txBody>
                  <a:tcPr/>
                </a:tc>
                <a:tc>
                  <a:txBody>
                    <a:bodyPr/>
                    <a:lstStyle/>
                    <a:p>
                      <a:pPr algn="r"/>
                      <a:endParaRPr lang="en-US" sz="20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619950132"/>
                  </a:ext>
                </a:extLst>
              </a:tr>
              <a:tr h="1349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Segoe UI" panose="020B0502040204020203" pitchFamily="34" charset="0"/>
                          <a:cs typeface="Segoe UI" panose="020B0502040204020203" pitchFamily="34" charset="0"/>
                        </a:rPr>
                        <a:t>Sec. 101(a)(18) of the Act (Innovation and Expansion)</a:t>
                      </a:r>
                    </a:p>
                    <a:p>
                      <a:endParaRPr lang="en-US" sz="2000" b="1" dirty="0">
                        <a:latin typeface="Segoe UI" panose="020B0502040204020203" pitchFamily="34" charset="0"/>
                        <a:cs typeface="Segoe UI" panose="020B0502040204020203" pitchFamily="34" charset="0"/>
                      </a:endParaRPr>
                    </a:p>
                  </a:txBody>
                  <a:tcPr/>
                </a:tc>
                <a:tc>
                  <a:txBody>
                    <a:bodyPr/>
                    <a:lstStyle/>
                    <a:p>
                      <a:pPr algn="r"/>
                      <a:r>
                        <a:rPr lang="en-US" sz="2000" dirty="0">
                          <a:latin typeface="Segoe UI" panose="020B0502040204020203" pitchFamily="34" charset="0"/>
                          <a:cs typeface="Segoe UI" panose="020B0502040204020203" pitchFamily="34" charset="0"/>
                        </a:rPr>
                        <a:t>$48,000</a:t>
                      </a:r>
                    </a:p>
                  </a:txBody>
                  <a:tcPr/>
                </a:tc>
                <a:tc>
                  <a:txBody>
                    <a:bodyPr/>
                    <a:lstStyle/>
                    <a:p>
                      <a:pPr algn="r"/>
                      <a:endParaRPr lang="en-US" sz="2000" dirty="0">
                        <a:latin typeface="Segoe UI" panose="020B0502040204020203" pitchFamily="34" charset="0"/>
                        <a:cs typeface="Segoe UI" panose="020B0502040204020203" pitchFamily="34" charset="0"/>
                      </a:endParaRPr>
                    </a:p>
                  </a:txBody>
                  <a:tcPr/>
                </a:tc>
                <a:tc>
                  <a:txBody>
                    <a:bodyPr/>
                    <a:lstStyle/>
                    <a:p>
                      <a:pPr algn="r"/>
                      <a:endParaRPr lang="en-US" sz="200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1034551293"/>
                  </a:ext>
                </a:extLst>
              </a:tr>
              <a:tr h="1100692">
                <a:tc>
                  <a:txBody>
                    <a:bodyPr/>
                    <a:lstStyle/>
                    <a:p>
                      <a:r>
                        <a:rPr lang="en-US" sz="2000" dirty="0">
                          <a:latin typeface="Segoe UI" panose="020B0502040204020203" pitchFamily="34" charset="0"/>
                          <a:cs typeface="Segoe UI" panose="020B0502040204020203" pitchFamily="34" charset="0"/>
                        </a:rPr>
                        <a:t>Colorado State General Funds</a:t>
                      </a:r>
                    </a:p>
                  </a:txBody>
                  <a:tcPr/>
                </a:tc>
                <a:tc>
                  <a:txBody>
                    <a:bodyPr/>
                    <a:lstStyle/>
                    <a:p>
                      <a:pPr algn="r"/>
                      <a:endParaRPr lang="en-US" sz="2000" dirty="0">
                        <a:latin typeface="Segoe UI" panose="020B0502040204020203" pitchFamily="34" charset="0"/>
                        <a:cs typeface="Segoe UI" panose="020B0502040204020203" pitchFamily="34" charset="0"/>
                      </a:endParaRPr>
                    </a:p>
                  </a:txBody>
                  <a:tcPr/>
                </a:tc>
                <a:tc>
                  <a:txBody>
                    <a:bodyPr/>
                    <a:lstStyle/>
                    <a:p>
                      <a:pPr algn="r"/>
                      <a:r>
                        <a:rPr lang="en-US" sz="2000" dirty="0">
                          <a:latin typeface="Segoe UI" panose="020B0502040204020203" pitchFamily="34" charset="0"/>
                          <a:cs typeface="Segoe UI" panose="020B0502040204020203" pitchFamily="34" charset="0"/>
                        </a:rPr>
                        <a:t>$6,800,847</a:t>
                      </a:r>
                    </a:p>
                  </a:txBody>
                  <a:tcPr/>
                </a:tc>
                <a:tc>
                  <a:txBody>
                    <a:bodyPr/>
                    <a:lstStyle/>
                    <a:p>
                      <a:pPr algn="r"/>
                      <a:endParaRPr lang="en-US" sz="20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212657048"/>
                  </a:ext>
                </a:extLst>
              </a:tr>
              <a:tr h="1100692">
                <a:tc>
                  <a:txBody>
                    <a:bodyPr/>
                    <a:lstStyle/>
                    <a:p>
                      <a:r>
                        <a:rPr lang="en-US" sz="2000" dirty="0">
                          <a:latin typeface="Segoe UI" panose="020B0502040204020203" pitchFamily="34" charset="0"/>
                          <a:cs typeface="Segoe UI" panose="020B0502040204020203" pitchFamily="34" charset="0"/>
                        </a:rPr>
                        <a:t>OIB, SEEKS Grant, Other Grants, Fee-for-Service, etc.</a:t>
                      </a:r>
                    </a:p>
                  </a:txBody>
                  <a:tcPr/>
                </a:tc>
                <a:tc>
                  <a:txBody>
                    <a:bodyPr/>
                    <a:lstStyle/>
                    <a:p>
                      <a:pPr algn="r"/>
                      <a:r>
                        <a:rPr lang="en-US" sz="2000" dirty="0">
                          <a:latin typeface="Segoe UI" panose="020B0502040204020203" pitchFamily="34" charset="0"/>
                          <a:cs typeface="Segoe UI" panose="020B0502040204020203" pitchFamily="34" charset="0"/>
                        </a:rPr>
                        <a:t>Varies by Year</a:t>
                      </a:r>
                    </a:p>
                  </a:txBody>
                  <a:tcPr/>
                </a:tc>
                <a:tc>
                  <a:txBody>
                    <a:bodyPr/>
                    <a:lstStyle/>
                    <a:p>
                      <a:pPr algn="r"/>
                      <a:r>
                        <a:rPr lang="en-US" sz="2000" dirty="0">
                          <a:latin typeface="Segoe UI" panose="020B0502040204020203" pitchFamily="34" charset="0"/>
                          <a:cs typeface="Segoe UI" panose="020B0502040204020203" pitchFamily="34" charset="0"/>
                        </a:rPr>
                        <a:t>Varies by CIL</a:t>
                      </a:r>
                    </a:p>
                  </a:txBody>
                  <a:tcPr/>
                </a:tc>
                <a:tc>
                  <a:txBody>
                    <a:bodyPr/>
                    <a:lstStyle/>
                    <a:p>
                      <a:pPr algn="r"/>
                      <a:endParaRPr lang="en-US" sz="2000" dirty="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4239880748"/>
                  </a:ext>
                </a:extLst>
              </a:tr>
            </a:tbl>
          </a:graphicData>
        </a:graphic>
      </p:graphicFrame>
      <p:sp>
        <p:nvSpPr>
          <p:cNvPr id="2" name="TextBox 1">
            <a:extLst>
              <a:ext uri="{FF2B5EF4-FFF2-40B4-BE49-F238E27FC236}">
                <a16:creationId xmlns:a16="http://schemas.microsoft.com/office/drawing/2014/main" id="{9B490631-F6EC-DC40-B2CA-EACD5757D51D}"/>
              </a:ext>
            </a:extLst>
          </p:cNvPr>
          <p:cNvSpPr txBox="1"/>
          <p:nvPr/>
        </p:nvSpPr>
        <p:spPr>
          <a:xfrm>
            <a:off x="556126" y="220623"/>
            <a:ext cx="5539874" cy="461665"/>
          </a:xfrm>
          <a:prstGeom prst="rect">
            <a:avLst/>
          </a:prstGeom>
          <a:noFill/>
        </p:spPr>
        <p:txBody>
          <a:bodyPr wrap="square" rtlCol="0">
            <a:spAutoFit/>
          </a:bodyPr>
          <a:lstStyle/>
          <a:p>
            <a:r>
              <a:rPr lang="en-US" sz="2400" b="1" dirty="0">
                <a:latin typeface="Segoe UI" panose="020B0502040204020203" pitchFamily="34" charset="0"/>
                <a:cs typeface="Segoe UI" panose="020B0502040204020203" pitchFamily="34" charset="0"/>
              </a:rPr>
              <a:t>Fiscal Year 2023</a:t>
            </a:r>
          </a:p>
        </p:txBody>
      </p:sp>
      <p:pic>
        <p:nvPicPr>
          <p:cNvPr id="3" name="Picture 2">
            <a:extLst>
              <a:ext uri="{FF2B5EF4-FFF2-40B4-BE49-F238E27FC236}">
                <a16:creationId xmlns:a16="http://schemas.microsoft.com/office/drawing/2014/main" id="{3455BFC0-1675-0F64-A83C-216691E70538}"/>
              </a:ext>
            </a:extLst>
          </p:cNvPr>
          <p:cNvPicPr>
            <a:picLocks noChangeAspect="1"/>
          </p:cNvPicPr>
          <p:nvPr/>
        </p:nvPicPr>
        <p:blipFill>
          <a:blip r:embed="rId2"/>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15650456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93D21A-7B59-83D5-533D-1816144B5321}"/>
              </a:ext>
            </a:extLst>
          </p:cNvPr>
          <p:cNvPicPr>
            <a:picLocks noChangeAspect="1"/>
          </p:cNvPicPr>
          <p:nvPr/>
        </p:nvPicPr>
        <p:blipFill>
          <a:blip r:embed="rId2"/>
          <a:stretch>
            <a:fillRect/>
          </a:stretch>
        </p:blipFill>
        <p:spPr>
          <a:xfrm>
            <a:off x="1487276" y="676329"/>
            <a:ext cx="9012525" cy="5382947"/>
          </a:xfrm>
          <a:prstGeom prst="rect">
            <a:avLst/>
          </a:prstGeom>
        </p:spPr>
      </p:pic>
      <p:pic>
        <p:nvPicPr>
          <p:cNvPr id="2" name="Picture 1">
            <a:extLst>
              <a:ext uri="{FF2B5EF4-FFF2-40B4-BE49-F238E27FC236}">
                <a16:creationId xmlns:a16="http://schemas.microsoft.com/office/drawing/2014/main" id="{1CD3A6C3-05C5-4759-5360-36AB8F63F61E}"/>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41380728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9134D4-CF8A-B176-20C7-EEE1378B989B}"/>
              </a:ext>
            </a:extLst>
          </p:cNvPr>
          <p:cNvPicPr>
            <a:picLocks noChangeAspect="1"/>
          </p:cNvPicPr>
          <p:nvPr/>
        </p:nvPicPr>
        <p:blipFill>
          <a:blip r:embed="rId2"/>
          <a:stretch>
            <a:fillRect/>
          </a:stretch>
        </p:blipFill>
        <p:spPr>
          <a:xfrm>
            <a:off x="795453" y="2233672"/>
            <a:ext cx="1724025" cy="1724025"/>
          </a:xfrm>
          <a:prstGeom prst="rect">
            <a:avLst/>
          </a:prstGeom>
        </p:spPr>
      </p:pic>
      <p:sp>
        <p:nvSpPr>
          <p:cNvPr id="10" name="TextBox 9">
            <a:extLst>
              <a:ext uri="{FF2B5EF4-FFF2-40B4-BE49-F238E27FC236}">
                <a16:creationId xmlns:a16="http://schemas.microsoft.com/office/drawing/2014/main" id="{48D560B4-551F-86DE-7E62-40A01669E716}"/>
              </a:ext>
            </a:extLst>
          </p:cNvPr>
          <p:cNvSpPr txBox="1"/>
          <p:nvPr/>
        </p:nvSpPr>
        <p:spPr>
          <a:xfrm>
            <a:off x="2658555" y="2625377"/>
            <a:ext cx="2323390" cy="1015663"/>
          </a:xfrm>
          <a:prstGeom prst="rect">
            <a:avLst/>
          </a:prstGeom>
          <a:noFill/>
        </p:spPr>
        <p:txBody>
          <a:bodyPr wrap="square">
            <a:spAutoFit/>
          </a:bodyPr>
          <a:lstStyle/>
          <a:p>
            <a:r>
              <a:rPr lang="en-US" sz="2000" dirty="0">
                <a:latin typeface="Segoe UI" panose="020B0502040204020203" pitchFamily="34" charset="0"/>
                <a:cs typeface="Segoe UI" panose="020B0502040204020203" pitchFamily="34" charset="0"/>
              </a:rPr>
              <a:t>Ian Engle</a:t>
            </a:r>
          </a:p>
          <a:p>
            <a:r>
              <a:rPr lang="en-US" sz="2000" dirty="0">
                <a:latin typeface="Segoe UI" panose="020B0502040204020203" pitchFamily="34" charset="0"/>
                <a:cs typeface="Segoe UI" panose="020B0502040204020203" pitchFamily="34" charset="0"/>
              </a:rPr>
              <a:t>Executive Director</a:t>
            </a:r>
          </a:p>
          <a:p>
            <a:r>
              <a:rPr lang="en-US" sz="2000" dirty="0">
                <a:latin typeface="Segoe UI" panose="020B0502040204020203" pitchFamily="34" charset="0"/>
                <a:cs typeface="Segoe UI" panose="020B0502040204020203" pitchFamily="34" charset="0"/>
                <a:hlinkClick r:id="rId3"/>
              </a:rPr>
              <a:t>ian@nwcci.org</a:t>
            </a:r>
            <a:r>
              <a:rPr lang="en-US" sz="2000" dirty="0">
                <a:latin typeface="Segoe UI" panose="020B0502040204020203" pitchFamily="34" charset="0"/>
                <a:cs typeface="Segoe UI" panose="020B0502040204020203" pitchFamily="34" charset="0"/>
              </a:rPr>
              <a:t> </a:t>
            </a:r>
          </a:p>
        </p:txBody>
      </p:sp>
      <p:pic>
        <p:nvPicPr>
          <p:cNvPr id="11" name="Picture 10">
            <a:extLst>
              <a:ext uri="{FF2B5EF4-FFF2-40B4-BE49-F238E27FC236}">
                <a16:creationId xmlns:a16="http://schemas.microsoft.com/office/drawing/2014/main" id="{3331228D-981F-209C-1283-8809AFFDF671}"/>
              </a:ext>
            </a:extLst>
          </p:cNvPr>
          <p:cNvPicPr>
            <a:picLocks noChangeAspect="1"/>
          </p:cNvPicPr>
          <p:nvPr/>
        </p:nvPicPr>
        <p:blipFill>
          <a:blip r:embed="rId4"/>
          <a:stretch>
            <a:fillRect/>
          </a:stretch>
        </p:blipFill>
        <p:spPr>
          <a:xfrm>
            <a:off x="4805754" y="1833336"/>
            <a:ext cx="1778248" cy="2171231"/>
          </a:xfrm>
          <a:prstGeom prst="rect">
            <a:avLst/>
          </a:prstGeom>
        </p:spPr>
      </p:pic>
      <p:sp>
        <p:nvSpPr>
          <p:cNvPr id="13" name="TextBox 12">
            <a:extLst>
              <a:ext uri="{FF2B5EF4-FFF2-40B4-BE49-F238E27FC236}">
                <a16:creationId xmlns:a16="http://schemas.microsoft.com/office/drawing/2014/main" id="{52A9F894-3AD3-9314-3899-FCF437261C2E}"/>
              </a:ext>
            </a:extLst>
          </p:cNvPr>
          <p:cNvSpPr txBox="1"/>
          <p:nvPr/>
        </p:nvSpPr>
        <p:spPr>
          <a:xfrm>
            <a:off x="5181645" y="4038187"/>
            <a:ext cx="1004926" cy="400337"/>
          </a:xfrm>
          <a:prstGeom prst="rect">
            <a:avLst/>
          </a:prstGeom>
          <a:noFill/>
        </p:spPr>
        <p:txBody>
          <a:bodyPr wrap="square">
            <a:spAutoFit/>
          </a:bodyPr>
          <a:lstStyle/>
          <a:p>
            <a:r>
              <a:rPr lang="pt-BR" sz="2000" dirty="0">
                <a:latin typeface="Segoe UI" panose="020B0502040204020203" pitchFamily="34" charset="0"/>
                <a:cs typeface="Segoe UI" panose="020B0502040204020203" pitchFamily="34" charset="0"/>
              </a:rPr>
              <a:t>‘Zuma’</a:t>
            </a:r>
            <a:endParaRPr lang="en-US" sz="2000" dirty="0">
              <a:latin typeface="Segoe UI" panose="020B0502040204020203" pitchFamily="34" charset="0"/>
              <a:cs typeface="Segoe UI" panose="020B0502040204020203" pitchFamily="34" charset="0"/>
            </a:endParaRPr>
          </a:p>
        </p:txBody>
      </p:sp>
      <p:pic>
        <p:nvPicPr>
          <p:cNvPr id="14" name="Picture 13">
            <a:extLst>
              <a:ext uri="{FF2B5EF4-FFF2-40B4-BE49-F238E27FC236}">
                <a16:creationId xmlns:a16="http://schemas.microsoft.com/office/drawing/2014/main" id="{ADEAF21C-CFBC-BE32-EFC0-6BDE8F34687B}"/>
              </a:ext>
            </a:extLst>
          </p:cNvPr>
          <p:cNvPicPr>
            <a:picLocks noChangeAspect="1"/>
          </p:cNvPicPr>
          <p:nvPr/>
        </p:nvPicPr>
        <p:blipFill>
          <a:blip r:embed="rId5"/>
          <a:stretch>
            <a:fillRect/>
          </a:stretch>
        </p:blipFill>
        <p:spPr>
          <a:xfrm>
            <a:off x="856167" y="4238356"/>
            <a:ext cx="1724025" cy="1724025"/>
          </a:xfrm>
          <a:prstGeom prst="rect">
            <a:avLst/>
          </a:prstGeom>
        </p:spPr>
      </p:pic>
      <p:sp>
        <p:nvSpPr>
          <p:cNvPr id="16" name="TextBox 15">
            <a:extLst>
              <a:ext uri="{FF2B5EF4-FFF2-40B4-BE49-F238E27FC236}">
                <a16:creationId xmlns:a16="http://schemas.microsoft.com/office/drawing/2014/main" id="{5F18586E-72A4-4978-45B7-8A1D1E029F8E}"/>
              </a:ext>
            </a:extLst>
          </p:cNvPr>
          <p:cNvSpPr txBox="1"/>
          <p:nvPr/>
        </p:nvSpPr>
        <p:spPr>
          <a:xfrm>
            <a:off x="2729589" y="4638703"/>
            <a:ext cx="2536474" cy="1015663"/>
          </a:xfrm>
          <a:prstGeom prst="rect">
            <a:avLst/>
          </a:prstGeom>
          <a:noFill/>
        </p:spPr>
        <p:txBody>
          <a:bodyPr wrap="square">
            <a:spAutoFit/>
          </a:bodyPr>
          <a:lstStyle/>
          <a:p>
            <a:r>
              <a:rPr lang="en-US" sz="2000" dirty="0">
                <a:latin typeface="Segoe UI" panose="020B0502040204020203" pitchFamily="34" charset="0"/>
                <a:cs typeface="Segoe UI" panose="020B0502040204020203" pitchFamily="34" charset="0"/>
              </a:rPr>
              <a:t>Micheal Bertram</a:t>
            </a:r>
          </a:p>
          <a:p>
            <a:r>
              <a:rPr lang="en-US" sz="2000" dirty="0">
                <a:latin typeface="Segoe UI" panose="020B0502040204020203" pitchFamily="34" charset="0"/>
                <a:cs typeface="Segoe UI" panose="020B0502040204020203" pitchFamily="34" charset="0"/>
              </a:rPr>
              <a:t>Assistant Director</a:t>
            </a:r>
          </a:p>
          <a:p>
            <a:r>
              <a:rPr lang="en-US" sz="2000" dirty="0">
                <a:latin typeface="Segoe UI" panose="020B0502040204020203" pitchFamily="34" charset="0"/>
                <a:cs typeface="Segoe UI" panose="020B0502040204020203" pitchFamily="34" charset="0"/>
                <a:hlinkClick r:id="rId6"/>
              </a:rPr>
              <a:t>micheal@nwcci.org</a:t>
            </a:r>
            <a:r>
              <a:rPr lang="en-US" sz="2000" dirty="0">
                <a:latin typeface="Segoe UI" panose="020B0502040204020203" pitchFamily="34" charset="0"/>
                <a:cs typeface="Segoe UI" panose="020B0502040204020203" pitchFamily="34" charset="0"/>
              </a:rPr>
              <a:t> </a:t>
            </a:r>
          </a:p>
        </p:txBody>
      </p:sp>
      <p:sp>
        <p:nvSpPr>
          <p:cNvPr id="18" name="TextBox 17">
            <a:extLst>
              <a:ext uri="{FF2B5EF4-FFF2-40B4-BE49-F238E27FC236}">
                <a16:creationId xmlns:a16="http://schemas.microsoft.com/office/drawing/2014/main" id="{09491486-82DA-0BD7-6166-24D2ACC45B62}"/>
              </a:ext>
            </a:extLst>
          </p:cNvPr>
          <p:cNvSpPr txBox="1"/>
          <p:nvPr/>
        </p:nvSpPr>
        <p:spPr>
          <a:xfrm>
            <a:off x="6784658" y="4986407"/>
            <a:ext cx="5303520" cy="1323439"/>
          </a:xfrm>
          <a:prstGeom prst="rect">
            <a:avLst/>
          </a:prstGeom>
          <a:noFill/>
        </p:spPr>
        <p:txBody>
          <a:bodyPr wrap="square">
            <a:spAutoFit/>
          </a:bodyPr>
          <a:lstStyle/>
          <a:p>
            <a:r>
              <a:rPr lang="en-US" sz="2000" b="1" dirty="0">
                <a:latin typeface="Segoe UI" panose="020B0502040204020203" pitchFamily="34" charset="0"/>
                <a:cs typeface="Segoe UI" panose="020B0502040204020203" pitchFamily="34" charset="0"/>
              </a:rPr>
              <a:t>Part B Center</a:t>
            </a:r>
          </a:p>
          <a:p>
            <a:r>
              <a:rPr lang="en-US" sz="2000" dirty="0">
                <a:latin typeface="Segoe UI" panose="020B0502040204020203" pitchFamily="34" charset="0"/>
                <a:cs typeface="Segoe UI" panose="020B0502040204020203" pitchFamily="34" charset="0"/>
              </a:rPr>
              <a:t>Steamboat Springs with satellite offices in Craig, Dillon, and Granby</a:t>
            </a:r>
          </a:p>
          <a:p>
            <a:r>
              <a:rPr lang="en-US" sz="2000" dirty="0">
                <a:latin typeface="Segoe UI" panose="020B0502040204020203" pitchFamily="34" charset="0"/>
                <a:cs typeface="Segoe UI" panose="020B0502040204020203" pitchFamily="34" charset="0"/>
                <a:hlinkClick r:id="rId7"/>
              </a:rPr>
              <a:t>https://www.nwcci.org/</a:t>
            </a:r>
            <a:r>
              <a:rPr lang="en-US" sz="2000" dirty="0">
                <a:latin typeface="Segoe UI" panose="020B0502040204020203" pitchFamily="34" charset="0"/>
                <a:cs typeface="Segoe UI" panose="020B0502040204020203" pitchFamily="34" charset="0"/>
              </a:rPr>
              <a:t> </a:t>
            </a:r>
          </a:p>
        </p:txBody>
      </p:sp>
      <p:pic>
        <p:nvPicPr>
          <p:cNvPr id="20" name="Picture 19">
            <a:extLst>
              <a:ext uri="{FF2B5EF4-FFF2-40B4-BE49-F238E27FC236}">
                <a16:creationId xmlns:a16="http://schemas.microsoft.com/office/drawing/2014/main" id="{6F7ED579-2BD0-3CBD-1AB2-B3C46EBE24A0}"/>
              </a:ext>
            </a:extLst>
          </p:cNvPr>
          <p:cNvPicPr>
            <a:picLocks noChangeAspect="1"/>
          </p:cNvPicPr>
          <p:nvPr/>
        </p:nvPicPr>
        <p:blipFill>
          <a:blip r:embed="rId8"/>
          <a:stretch>
            <a:fillRect/>
          </a:stretch>
        </p:blipFill>
        <p:spPr>
          <a:xfrm>
            <a:off x="6695442" y="1569503"/>
            <a:ext cx="4883286" cy="3530866"/>
          </a:xfrm>
          <a:prstGeom prst="rect">
            <a:avLst/>
          </a:prstGeom>
        </p:spPr>
      </p:pic>
      <p:pic>
        <p:nvPicPr>
          <p:cNvPr id="23" name="Picture 22">
            <a:extLst>
              <a:ext uri="{FF2B5EF4-FFF2-40B4-BE49-F238E27FC236}">
                <a16:creationId xmlns:a16="http://schemas.microsoft.com/office/drawing/2014/main" id="{387ACF78-73D2-D84F-3C69-8DCACCDF79CF}"/>
              </a:ext>
            </a:extLst>
          </p:cNvPr>
          <p:cNvPicPr>
            <a:picLocks noChangeAspect="1"/>
          </p:cNvPicPr>
          <p:nvPr/>
        </p:nvPicPr>
        <p:blipFill>
          <a:blip r:embed="rId9"/>
          <a:stretch>
            <a:fillRect/>
          </a:stretch>
        </p:blipFill>
        <p:spPr>
          <a:xfrm>
            <a:off x="3839210" y="293673"/>
            <a:ext cx="3451990" cy="1325564"/>
          </a:xfrm>
          <a:prstGeom prst="rect">
            <a:avLst/>
          </a:prstGeom>
        </p:spPr>
      </p:pic>
      <p:pic>
        <p:nvPicPr>
          <p:cNvPr id="24" name="Picture 23">
            <a:extLst>
              <a:ext uri="{FF2B5EF4-FFF2-40B4-BE49-F238E27FC236}">
                <a16:creationId xmlns:a16="http://schemas.microsoft.com/office/drawing/2014/main" id="{56D24009-1F6C-7921-9E70-982A067503C1}"/>
              </a:ext>
            </a:extLst>
          </p:cNvPr>
          <p:cNvPicPr>
            <a:picLocks noChangeAspect="1"/>
          </p:cNvPicPr>
          <p:nvPr/>
        </p:nvPicPr>
        <p:blipFill rotWithShape="1">
          <a:blip r:embed="rId10"/>
          <a:srcRect l="10148" t="23259" r="11185" b="24757"/>
          <a:stretch/>
        </p:blipFill>
        <p:spPr>
          <a:xfrm>
            <a:off x="381516" y="246004"/>
            <a:ext cx="2994859" cy="1979036"/>
          </a:xfrm>
          <a:prstGeom prst="rect">
            <a:avLst/>
          </a:prstGeom>
        </p:spPr>
      </p:pic>
      <p:pic>
        <p:nvPicPr>
          <p:cNvPr id="2" name="Picture 1">
            <a:extLst>
              <a:ext uri="{FF2B5EF4-FFF2-40B4-BE49-F238E27FC236}">
                <a16:creationId xmlns:a16="http://schemas.microsoft.com/office/drawing/2014/main" id="{06272020-91FB-7A03-2C0D-7CF8D7468096}"/>
              </a:ext>
            </a:extLst>
          </p:cNvPr>
          <p:cNvPicPr>
            <a:picLocks noChangeAspect="1"/>
          </p:cNvPicPr>
          <p:nvPr/>
        </p:nvPicPr>
        <p:blipFill>
          <a:blip r:embed="rId11"/>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263879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9227E1-129D-4632-FE27-00D3C61E8581}"/>
              </a:ext>
            </a:extLst>
          </p:cNvPr>
          <p:cNvPicPr>
            <a:picLocks noChangeAspect="1"/>
          </p:cNvPicPr>
          <p:nvPr/>
        </p:nvPicPr>
        <p:blipFill>
          <a:blip r:embed="rId2"/>
          <a:stretch>
            <a:fillRect/>
          </a:stretch>
        </p:blipFill>
        <p:spPr>
          <a:xfrm>
            <a:off x="951230" y="223520"/>
            <a:ext cx="3620770" cy="2320832"/>
          </a:xfrm>
          <a:prstGeom prst="rect">
            <a:avLst/>
          </a:prstGeom>
        </p:spPr>
      </p:pic>
      <p:pic>
        <p:nvPicPr>
          <p:cNvPr id="5" name="Picture 4">
            <a:extLst>
              <a:ext uri="{FF2B5EF4-FFF2-40B4-BE49-F238E27FC236}">
                <a16:creationId xmlns:a16="http://schemas.microsoft.com/office/drawing/2014/main" id="{E18B70CE-D94F-C949-D557-EE5EBCA71EC9}"/>
              </a:ext>
            </a:extLst>
          </p:cNvPr>
          <p:cNvPicPr>
            <a:picLocks noChangeAspect="1"/>
          </p:cNvPicPr>
          <p:nvPr/>
        </p:nvPicPr>
        <p:blipFill>
          <a:blip r:embed="rId3"/>
          <a:stretch>
            <a:fillRect/>
          </a:stretch>
        </p:blipFill>
        <p:spPr>
          <a:xfrm>
            <a:off x="7209242" y="2961496"/>
            <a:ext cx="3763557" cy="3785566"/>
          </a:xfrm>
          <a:prstGeom prst="rect">
            <a:avLst/>
          </a:prstGeom>
        </p:spPr>
      </p:pic>
      <p:sp>
        <p:nvSpPr>
          <p:cNvPr id="7" name="TextBox 6">
            <a:extLst>
              <a:ext uri="{FF2B5EF4-FFF2-40B4-BE49-F238E27FC236}">
                <a16:creationId xmlns:a16="http://schemas.microsoft.com/office/drawing/2014/main" id="{913E5770-C3F0-675B-4397-0617EDFF35B5}"/>
              </a:ext>
            </a:extLst>
          </p:cNvPr>
          <p:cNvSpPr txBox="1"/>
          <p:nvPr/>
        </p:nvSpPr>
        <p:spPr>
          <a:xfrm>
            <a:off x="6224859" y="2179977"/>
            <a:ext cx="5226318" cy="1015663"/>
          </a:xfrm>
          <a:prstGeom prst="rect">
            <a:avLst/>
          </a:prstGeom>
          <a:noFill/>
        </p:spPr>
        <p:txBody>
          <a:bodyPr wrap="square">
            <a:spAutoFit/>
          </a:bodyPr>
          <a:lstStyle/>
          <a:p>
            <a:r>
              <a:rPr lang="en-US" sz="2000" dirty="0">
                <a:latin typeface="Segoe UI" panose="020B0502040204020203" pitchFamily="34" charset="0"/>
                <a:cs typeface="Segoe UI" panose="020B0502040204020203" pitchFamily="34" charset="0"/>
              </a:rPr>
              <a:t>Chaffee, Delta, Eagle, Garfield, Gunnison, Hinsdale, Lake, Mesa, Montrose, Ouray, Pitkin, and San Miguel</a:t>
            </a:r>
          </a:p>
        </p:txBody>
      </p:sp>
      <p:pic>
        <p:nvPicPr>
          <p:cNvPr id="9" name="Picture 8">
            <a:extLst>
              <a:ext uri="{FF2B5EF4-FFF2-40B4-BE49-F238E27FC236}">
                <a16:creationId xmlns:a16="http://schemas.microsoft.com/office/drawing/2014/main" id="{4C0ECF81-3E01-89D1-ED71-10355C0961A1}"/>
              </a:ext>
            </a:extLst>
          </p:cNvPr>
          <p:cNvPicPr>
            <a:picLocks noChangeAspect="1"/>
          </p:cNvPicPr>
          <p:nvPr/>
        </p:nvPicPr>
        <p:blipFill>
          <a:blip r:embed="rId4"/>
          <a:stretch>
            <a:fillRect/>
          </a:stretch>
        </p:blipFill>
        <p:spPr>
          <a:xfrm>
            <a:off x="869681" y="2962728"/>
            <a:ext cx="5226319" cy="3549832"/>
          </a:xfrm>
          <a:prstGeom prst="rect">
            <a:avLst/>
          </a:prstGeom>
        </p:spPr>
      </p:pic>
      <p:sp>
        <p:nvSpPr>
          <p:cNvPr id="11" name="TextBox 10">
            <a:extLst>
              <a:ext uri="{FF2B5EF4-FFF2-40B4-BE49-F238E27FC236}">
                <a16:creationId xmlns:a16="http://schemas.microsoft.com/office/drawing/2014/main" id="{9CED416E-2236-4853-F335-E934A0DC2C60}"/>
              </a:ext>
            </a:extLst>
          </p:cNvPr>
          <p:cNvSpPr txBox="1"/>
          <p:nvPr/>
        </p:nvSpPr>
        <p:spPr>
          <a:xfrm>
            <a:off x="7830407" y="315485"/>
            <a:ext cx="3620770" cy="1631216"/>
          </a:xfrm>
          <a:prstGeom prst="rect">
            <a:avLst/>
          </a:prstGeom>
          <a:noFill/>
        </p:spPr>
        <p:txBody>
          <a:bodyPr wrap="square">
            <a:spAutoFit/>
          </a:bodyPr>
          <a:lstStyle/>
          <a:p>
            <a:r>
              <a:rPr lang="en-US" sz="2000" b="1" dirty="0">
                <a:latin typeface="Segoe UI" panose="020B0502040204020203" pitchFamily="34" charset="0"/>
                <a:cs typeface="Segoe UI" panose="020B0502040204020203" pitchFamily="34" charset="0"/>
              </a:rPr>
              <a:t>Part C Center</a:t>
            </a:r>
          </a:p>
          <a:p>
            <a:r>
              <a:rPr lang="en-US" sz="2000" dirty="0">
                <a:latin typeface="Segoe UI" panose="020B0502040204020203" pitchFamily="34" charset="0"/>
                <a:cs typeface="Segoe UI" panose="020B0502040204020203" pitchFamily="34" charset="0"/>
              </a:rPr>
              <a:t>Grand Junction, with satellite offices in Glenwood Springs, Montrose, and Salida</a:t>
            </a:r>
          </a:p>
          <a:p>
            <a:r>
              <a:rPr lang="en-US" sz="2000" dirty="0">
                <a:latin typeface="Segoe UI" panose="020B0502040204020203" pitchFamily="34" charset="0"/>
                <a:cs typeface="Segoe UI" panose="020B0502040204020203" pitchFamily="34" charset="0"/>
                <a:hlinkClick r:id="rId5"/>
              </a:rPr>
              <a:t>https://cfigj.org/</a:t>
            </a:r>
            <a:r>
              <a:rPr lang="en-US" sz="2000" dirty="0">
                <a:latin typeface="Segoe UI" panose="020B0502040204020203" pitchFamily="34" charset="0"/>
                <a:cs typeface="Segoe UI" panose="020B0502040204020203" pitchFamily="34" charset="0"/>
              </a:rPr>
              <a:t> </a:t>
            </a:r>
          </a:p>
        </p:txBody>
      </p:sp>
      <p:pic>
        <p:nvPicPr>
          <p:cNvPr id="13" name="Picture 12">
            <a:extLst>
              <a:ext uri="{FF2B5EF4-FFF2-40B4-BE49-F238E27FC236}">
                <a16:creationId xmlns:a16="http://schemas.microsoft.com/office/drawing/2014/main" id="{AA2CFC4B-4236-F0FA-8626-28FD2846A765}"/>
              </a:ext>
            </a:extLst>
          </p:cNvPr>
          <p:cNvPicPr>
            <a:picLocks noChangeAspect="1"/>
          </p:cNvPicPr>
          <p:nvPr/>
        </p:nvPicPr>
        <p:blipFill>
          <a:blip r:embed="rId6"/>
          <a:stretch>
            <a:fillRect/>
          </a:stretch>
        </p:blipFill>
        <p:spPr>
          <a:xfrm>
            <a:off x="5390461" y="315485"/>
            <a:ext cx="2101958" cy="1397072"/>
          </a:xfrm>
          <a:prstGeom prst="rect">
            <a:avLst/>
          </a:prstGeom>
        </p:spPr>
      </p:pic>
      <p:pic>
        <p:nvPicPr>
          <p:cNvPr id="2" name="Picture 1">
            <a:extLst>
              <a:ext uri="{FF2B5EF4-FFF2-40B4-BE49-F238E27FC236}">
                <a16:creationId xmlns:a16="http://schemas.microsoft.com/office/drawing/2014/main" id="{25A70788-5350-2116-9B76-5E9222AF232E}"/>
              </a:ext>
            </a:extLst>
          </p:cNvPr>
          <p:cNvPicPr>
            <a:picLocks noChangeAspect="1"/>
          </p:cNvPicPr>
          <p:nvPr/>
        </p:nvPicPr>
        <p:blipFill>
          <a:blip r:embed="rId7"/>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9017407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2BCFC6-89B4-BD0A-4CD4-092EB5E902BD}"/>
              </a:ext>
            </a:extLst>
          </p:cNvPr>
          <p:cNvPicPr>
            <a:picLocks noChangeAspect="1"/>
          </p:cNvPicPr>
          <p:nvPr/>
        </p:nvPicPr>
        <p:blipFill>
          <a:blip r:embed="rId2"/>
          <a:stretch>
            <a:fillRect/>
          </a:stretch>
        </p:blipFill>
        <p:spPr>
          <a:xfrm>
            <a:off x="1402632" y="457200"/>
            <a:ext cx="5685238" cy="909638"/>
          </a:xfrm>
          <a:prstGeom prst="rect">
            <a:avLst/>
          </a:prstGeom>
        </p:spPr>
      </p:pic>
      <p:pic>
        <p:nvPicPr>
          <p:cNvPr id="7" name="Picture 6">
            <a:extLst>
              <a:ext uri="{FF2B5EF4-FFF2-40B4-BE49-F238E27FC236}">
                <a16:creationId xmlns:a16="http://schemas.microsoft.com/office/drawing/2014/main" id="{79010F26-E214-187E-498E-88EE0233ADAC}"/>
              </a:ext>
            </a:extLst>
          </p:cNvPr>
          <p:cNvPicPr>
            <a:picLocks noChangeAspect="1"/>
          </p:cNvPicPr>
          <p:nvPr/>
        </p:nvPicPr>
        <p:blipFill>
          <a:blip r:embed="rId3"/>
          <a:stretch>
            <a:fillRect/>
          </a:stretch>
        </p:blipFill>
        <p:spPr>
          <a:xfrm>
            <a:off x="6096000" y="3387316"/>
            <a:ext cx="4932669" cy="2114001"/>
          </a:xfrm>
          <a:prstGeom prst="rect">
            <a:avLst/>
          </a:prstGeom>
        </p:spPr>
      </p:pic>
      <p:sp>
        <p:nvSpPr>
          <p:cNvPr id="9" name="TextBox 8">
            <a:extLst>
              <a:ext uri="{FF2B5EF4-FFF2-40B4-BE49-F238E27FC236}">
                <a16:creationId xmlns:a16="http://schemas.microsoft.com/office/drawing/2014/main" id="{39E7D5B5-D8A0-4A7A-11E3-9C42351A32CE}"/>
              </a:ext>
            </a:extLst>
          </p:cNvPr>
          <p:cNvSpPr txBox="1"/>
          <p:nvPr/>
        </p:nvSpPr>
        <p:spPr>
          <a:xfrm>
            <a:off x="6256931" y="5501317"/>
            <a:ext cx="6096000" cy="923330"/>
          </a:xfrm>
          <a:prstGeom prst="rect">
            <a:avLst/>
          </a:prstGeom>
          <a:noFill/>
        </p:spPr>
        <p:txBody>
          <a:bodyPr wrap="square">
            <a:spAutoFit/>
          </a:bodyPr>
          <a:lstStyle/>
          <a:p>
            <a:r>
              <a:rPr lang="it-IT" b="1" dirty="0"/>
              <a:t>Part B Center</a:t>
            </a:r>
          </a:p>
          <a:p>
            <a:r>
              <a:rPr lang="it-IT" dirty="0"/>
              <a:t>Durango, with a Satellite Office in Cortez</a:t>
            </a:r>
          </a:p>
          <a:p>
            <a:r>
              <a:rPr lang="en-US" dirty="0">
                <a:hlinkClick r:id="rId4"/>
              </a:rPr>
              <a:t>https://swindependence.org/</a:t>
            </a:r>
            <a:r>
              <a:rPr lang="en-US" dirty="0"/>
              <a:t> </a:t>
            </a:r>
          </a:p>
        </p:txBody>
      </p:sp>
      <p:pic>
        <p:nvPicPr>
          <p:cNvPr id="10" name="Picture 9">
            <a:extLst>
              <a:ext uri="{FF2B5EF4-FFF2-40B4-BE49-F238E27FC236}">
                <a16:creationId xmlns:a16="http://schemas.microsoft.com/office/drawing/2014/main" id="{54A18F9E-FF4F-00FC-F57B-C1939B66F6A6}"/>
              </a:ext>
            </a:extLst>
          </p:cNvPr>
          <p:cNvPicPr>
            <a:picLocks noChangeAspect="1"/>
          </p:cNvPicPr>
          <p:nvPr/>
        </p:nvPicPr>
        <p:blipFill>
          <a:blip r:embed="rId5"/>
          <a:stretch>
            <a:fillRect/>
          </a:stretch>
        </p:blipFill>
        <p:spPr>
          <a:xfrm>
            <a:off x="1012190" y="1930400"/>
            <a:ext cx="2132330" cy="2132330"/>
          </a:xfrm>
          <a:prstGeom prst="rect">
            <a:avLst/>
          </a:prstGeom>
        </p:spPr>
      </p:pic>
      <p:sp>
        <p:nvSpPr>
          <p:cNvPr id="11" name="TextBox 10">
            <a:extLst>
              <a:ext uri="{FF2B5EF4-FFF2-40B4-BE49-F238E27FC236}">
                <a16:creationId xmlns:a16="http://schemas.microsoft.com/office/drawing/2014/main" id="{EAC04037-1B8E-7CA7-F805-9E255DA03FDF}"/>
              </a:ext>
            </a:extLst>
          </p:cNvPr>
          <p:cNvSpPr txBox="1"/>
          <p:nvPr/>
        </p:nvSpPr>
        <p:spPr>
          <a:xfrm>
            <a:off x="3850640" y="1930400"/>
            <a:ext cx="2245360" cy="707886"/>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Kelsey Bell</a:t>
            </a:r>
          </a:p>
          <a:p>
            <a:r>
              <a:rPr lang="en-US" sz="2000" dirty="0">
                <a:latin typeface="Segoe UI" panose="020B0502040204020203" pitchFamily="34" charset="0"/>
                <a:cs typeface="Segoe UI" panose="020B0502040204020203" pitchFamily="34" charset="0"/>
              </a:rPr>
              <a:t>Executive Director</a:t>
            </a:r>
          </a:p>
        </p:txBody>
      </p:sp>
      <p:pic>
        <p:nvPicPr>
          <p:cNvPr id="12" name="Picture 11">
            <a:extLst>
              <a:ext uri="{FF2B5EF4-FFF2-40B4-BE49-F238E27FC236}">
                <a16:creationId xmlns:a16="http://schemas.microsoft.com/office/drawing/2014/main" id="{1FD9BA7C-ABCB-664F-E168-A49909E407AA}"/>
              </a:ext>
            </a:extLst>
          </p:cNvPr>
          <p:cNvPicPr>
            <a:picLocks noChangeAspect="1"/>
          </p:cNvPicPr>
          <p:nvPr/>
        </p:nvPicPr>
        <p:blipFill>
          <a:blip r:embed="rId6"/>
          <a:stretch>
            <a:fillRect/>
          </a:stretch>
        </p:blipFill>
        <p:spPr>
          <a:xfrm>
            <a:off x="992275" y="4241843"/>
            <a:ext cx="2133600" cy="2133600"/>
          </a:xfrm>
          <a:prstGeom prst="rect">
            <a:avLst/>
          </a:prstGeom>
        </p:spPr>
      </p:pic>
      <p:sp>
        <p:nvSpPr>
          <p:cNvPr id="13" name="TextBox 12">
            <a:extLst>
              <a:ext uri="{FF2B5EF4-FFF2-40B4-BE49-F238E27FC236}">
                <a16:creationId xmlns:a16="http://schemas.microsoft.com/office/drawing/2014/main" id="{E5005221-00E2-E73E-A529-2314BD12D86A}"/>
              </a:ext>
            </a:extLst>
          </p:cNvPr>
          <p:cNvSpPr txBox="1"/>
          <p:nvPr/>
        </p:nvSpPr>
        <p:spPr>
          <a:xfrm>
            <a:off x="3850640" y="4724400"/>
            <a:ext cx="3237230" cy="707886"/>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Carli Hallis</a:t>
            </a:r>
          </a:p>
          <a:p>
            <a:r>
              <a:rPr lang="en-US" sz="2000" dirty="0">
                <a:latin typeface="Segoe UI" panose="020B0502040204020203" pitchFamily="34" charset="0"/>
                <a:cs typeface="Segoe UI" panose="020B0502040204020203" pitchFamily="34" charset="0"/>
              </a:rPr>
              <a:t>Program Manager</a:t>
            </a:r>
          </a:p>
        </p:txBody>
      </p:sp>
      <p:pic>
        <p:nvPicPr>
          <p:cNvPr id="15" name="Picture 14">
            <a:extLst>
              <a:ext uri="{FF2B5EF4-FFF2-40B4-BE49-F238E27FC236}">
                <a16:creationId xmlns:a16="http://schemas.microsoft.com/office/drawing/2014/main" id="{A5553AE2-2648-36C1-8180-FB596539908B}"/>
              </a:ext>
            </a:extLst>
          </p:cNvPr>
          <p:cNvPicPr>
            <a:picLocks noChangeAspect="1"/>
          </p:cNvPicPr>
          <p:nvPr/>
        </p:nvPicPr>
        <p:blipFill rotWithShape="1">
          <a:blip r:embed="rId7"/>
          <a:srcRect b="6802"/>
          <a:stretch/>
        </p:blipFill>
        <p:spPr>
          <a:xfrm>
            <a:off x="7538471" y="58464"/>
            <a:ext cx="3018021" cy="3240601"/>
          </a:xfrm>
          <a:prstGeom prst="rect">
            <a:avLst/>
          </a:prstGeom>
        </p:spPr>
      </p:pic>
      <p:pic>
        <p:nvPicPr>
          <p:cNvPr id="2" name="Picture 1">
            <a:extLst>
              <a:ext uri="{FF2B5EF4-FFF2-40B4-BE49-F238E27FC236}">
                <a16:creationId xmlns:a16="http://schemas.microsoft.com/office/drawing/2014/main" id="{173BFF34-61FD-114F-924D-249631A0E21F}"/>
              </a:ext>
            </a:extLst>
          </p:cNvPr>
          <p:cNvPicPr>
            <a:picLocks noChangeAspect="1"/>
          </p:cNvPicPr>
          <p:nvPr/>
        </p:nvPicPr>
        <p:blipFill>
          <a:blip r:embed="rId8"/>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4198640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EDF6B9-CA5F-4AD9-9F4F-C8CE6C17B8D6}"/>
              </a:ext>
            </a:extLst>
          </p:cNvPr>
          <p:cNvSpPr>
            <a:spLocks noGrp="1"/>
          </p:cNvSpPr>
          <p:nvPr>
            <p:ph idx="1"/>
          </p:nvPr>
        </p:nvSpPr>
        <p:spPr>
          <a:xfrm>
            <a:off x="838200" y="55084"/>
            <a:ext cx="10515600" cy="6858000"/>
          </a:xfrm>
        </p:spPr>
        <p:txBody>
          <a:bodyPr>
            <a:normAutofit fontScale="25000" lnSpcReduction="20000"/>
          </a:bodyPr>
          <a:lstStyle/>
          <a:p>
            <a:pPr>
              <a:lnSpc>
                <a:spcPct val="120000"/>
              </a:lnSpc>
            </a:pPr>
            <a:r>
              <a:rPr lang="en-US" sz="6800" dirty="0">
                <a:latin typeface="Segoe UI" panose="020B0502040204020203" pitchFamily="34" charset="0"/>
                <a:cs typeface="Segoe UI" panose="020B0502040204020203" pitchFamily="34" charset="0"/>
              </a:rPr>
              <a:t>1970 - Physically Disabled Students Program at Berkley</a:t>
            </a:r>
          </a:p>
          <a:p>
            <a:pPr>
              <a:lnSpc>
                <a:spcPct val="120000"/>
              </a:lnSpc>
            </a:pPr>
            <a:r>
              <a:rPr lang="en-US" sz="6800" dirty="0">
                <a:latin typeface="Segoe UI" panose="020B0502040204020203" pitchFamily="34" charset="0"/>
                <a:cs typeface="Segoe UI" panose="020B0502040204020203" pitchFamily="34" charset="0"/>
              </a:rPr>
              <a:t>1970 - Urban Mass Transit Act – all new purchases lift equipped</a:t>
            </a:r>
          </a:p>
          <a:p>
            <a:pPr>
              <a:lnSpc>
                <a:spcPct val="120000"/>
              </a:lnSpc>
            </a:pPr>
            <a:r>
              <a:rPr lang="en-US" sz="6800" dirty="0">
                <a:latin typeface="Segoe UI" panose="020B0502040204020203" pitchFamily="34" charset="0"/>
                <a:cs typeface="Segoe UI" panose="020B0502040204020203" pitchFamily="34" charset="0"/>
              </a:rPr>
              <a:t>1972 - Berkley Center for Independent Living opened</a:t>
            </a:r>
          </a:p>
          <a:p>
            <a:pPr>
              <a:lnSpc>
                <a:spcPct val="120000"/>
              </a:lnSpc>
            </a:pPr>
            <a:r>
              <a:rPr lang="en-US" sz="6800" dirty="0">
                <a:highlight>
                  <a:srgbClr val="FFFF00"/>
                </a:highlight>
                <a:latin typeface="Segoe UI" panose="020B0502040204020203" pitchFamily="34" charset="0"/>
                <a:cs typeface="Segoe UI" panose="020B0502040204020203" pitchFamily="34" charset="0"/>
              </a:rPr>
              <a:t>1973 - Rehab Act - federal contractors and programs receiving federal funds (Section 504 protects qualified individuals from discrimination based on their disability)</a:t>
            </a:r>
          </a:p>
          <a:p>
            <a:pPr>
              <a:lnSpc>
                <a:spcPct val="120000"/>
              </a:lnSpc>
            </a:pPr>
            <a:r>
              <a:rPr lang="en-US" sz="6800" dirty="0">
                <a:latin typeface="Segoe UI" panose="020B0502040204020203" pitchFamily="34" charset="0"/>
                <a:cs typeface="Segoe UI" panose="020B0502040204020203" pitchFamily="34" charset="0"/>
              </a:rPr>
              <a:t>1974 – Ed Roberts becomes the Director of California DVR</a:t>
            </a:r>
          </a:p>
          <a:p>
            <a:pPr>
              <a:lnSpc>
                <a:spcPct val="120000"/>
              </a:lnSpc>
            </a:pPr>
            <a:r>
              <a:rPr lang="en-US" sz="6800" dirty="0">
                <a:highlight>
                  <a:srgbClr val="FFFF00"/>
                </a:highlight>
                <a:latin typeface="Segoe UI" panose="020B0502040204020203" pitchFamily="34" charset="0"/>
                <a:cs typeface="Segoe UI" panose="020B0502040204020203" pitchFamily="34" charset="0"/>
              </a:rPr>
              <a:t>1978 – Title VII of the Rehab Act funds CILs</a:t>
            </a:r>
          </a:p>
          <a:p>
            <a:pPr>
              <a:lnSpc>
                <a:spcPct val="120000"/>
              </a:lnSpc>
            </a:pPr>
            <a:r>
              <a:rPr lang="en-US" sz="6800" dirty="0">
                <a:latin typeface="Segoe UI" panose="020B0502040204020203" pitchFamily="34" charset="0"/>
                <a:cs typeface="Segoe UI" panose="020B0502040204020203" pitchFamily="34" charset="0"/>
              </a:rPr>
              <a:t>1978  - "Gang of 19" activists occupy Denver intersection to protest inaccessibility on the city’s bus system</a:t>
            </a:r>
          </a:p>
          <a:p>
            <a:pPr>
              <a:lnSpc>
                <a:spcPct val="120000"/>
              </a:lnSpc>
            </a:pPr>
            <a:r>
              <a:rPr lang="en-US" sz="6800" dirty="0">
                <a:latin typeface="Segoe UI" panose="020B0502040204020203" pitchFamily="34" charset="0"/>
                <a:cs typeface="Segoe UI" panose="020B0502040204020203" pitchFamily="34" charset="0"/>
              </a:rPr>
              <a:t>1982 – NCIL founded</a:t>
            </a:r>
          </a:p>
          <a:p>
            <a:pPr>
              <a:lnSpc>
                <a:spcPct val="120000"/>
              </a:lnSpc>
            </a:pPr>
            <a:r>
              <a:rPr lang="en-US" sz="6800" dirty="0">
                <a:latin typeface="Segoe UI" panose="020B0502040204020203" pitchFamily="34" charset="0"/>
                <a:cs typeface="Segoe UI" panose="020B0502040204020203" pitchFamily="34" charset="0"/>
              </a:rPr>
              <a:t>1983 – ADAPT is organized</a:t>
            </a:r>
          </a:p>
          <a:p>
            <a:pPr>
              <a:lnSpc>
                <a:spcPct val="120000"/>
              </a:lnSpc>
            </a:pPr>
            <a:r>
              <a:rPr lang="en-US" sz="6800" dirty="0">
                <a:latin typeface="Segoe UI" panose="020B0502040204020203" pitchFamily="34" charset="0"/>
                <a:cs typeface="Segoe UI" panose="020B0502040204020203" pitchFamily="34" charset="0"/>
              </a:rPr>
              <a:t>1984 – Voting Accessibility for the Elderly and Handicapped Act</a:t>
            </a:r>
          </a:p>
          <a:p>
            <a:pPr>
              <a:lnSpc>
                <a:spcPct val="120000"/>
              </a:lnSpc>
            </a:pPr>
            <a:r>
              <a:rPr lang="en-US" sz="6800" dirty="0">
                <a:latin typeface="Segoe UI" panose="020B0502040204020203" pitchFamily="34" charset="0"/>
                <a:cs typeface="Segoe UI" panose="020B0502040204020203" pitchFamily="34" charset="0"/>
              </a:rPr>
              <a:t>1986 – Air Carrier Access Act</a:t>
            </a:r>
          </a:p>
          <a:p>
            <a:pPr>
              <a:lnSpc>
                <a:spcPct val="120000"/>
              </a:lnSpc>
            </a:pPr>
            <a:r>
              <a:rPr lang="en-US" sz="6800" dirty="0">
                <a:latin typeface="Segoe UI" panose="020B0502040204020203" pitchFamily="34" charset="0"/>
                <a:cs typeface="Segoe UI" panose="020B0502040204020203" pitchFamily="34" charset="0"/>
              </a:rPr>
              <a:t>1990 – ADA and IDEA</a:t>
            </a:r>
          </a:p>
          <a:p>
            <a:pPr>
              <a:lnSpc>
                <a:spcPct val="120000"/>
              </a:lnSpc>
            </a:pPr>
            <a:r>
              <a:rPr lang="en-US" sz="6800" dirty="0">
                <a:highlight>
                  <a:srgbClr val="FFFF00"/>
                </a:highlight>
                <a:latin typeface="Segoe UI" panose="020B0502040204020203" pitchFamily="34" charset="0"/>
                <a:cs typeface="Segoe UI" panose="020B0502040204020203" pitchFamily="34" charset="0"/>
              </a:rPr>
              <a:t>1992 – Rehab Act authorizes Statewide Independent Living Councils</a:t>
            </a:r>
          </a:p>
          <a:p>
            <a:pPr>
              <a:lnSpc>
                <a:spcPct val="120000"/>
              </a:lnSpc>
            </a:pPr>
            <a:r>
              <a:rPr lang="en-US" sz="6800" dirty="0">
                <a:latin typeface="Segoe UI" panose="020B0502040204020203" pitchFamily="34" charset="0"/>
                <a:cs typeface="Segoe UI" panose="020B0502040204020203" pitchFamily="34" charset="0"/>
              </a:rPr>
              <a:t>1998 – Workplace Investment Act</a:t>
            </a:r>
          </a:p>
          <a:p>
            <a:pPr>
              <a:lnSpc>
                <a:spcPct val="120000"/>
              </a:lnSpc>
            </a:pPr>
            <a:r>
              <a:rPr lang="en-US" sz="6800" dirty="0">
                <a:latin typeface="Segoe UI" panose="020B0502040204020203" pitchFamily="34" charset="0"/>
                <a:cs typeface="Segoe UI" panose="020B0502040204020203" pitchFamily="34" charset="0"/>
              </a:rPr>
              <a:t>1999 – Olmstead</a:t>
            </a:r>
          </a:p>
          <a:p>
            <a:pPr>
              <a:lnSpc>
                <a:spcPct val="120000"/>
              </a:lnSpc>
            </a:pPr>
            <a:r>
              <a:rPr lang="en-US" sz="6800" dirty="0">
                <a:latin typeface="Segoe UI" panose="020B0502040204020203" pitchFamily="34" charset="0"/>
                <a:cs typeface="Segoe UI" panose="020B0502040204020203" pitchFamily="34" charset="0"/>
              </a:rPr>
              <a:t>2010 – ADA Standards for Accessible Design</a:t>
            </a:r>
          </a:p>
          <a:p>
            <a:pPr>
              <a:lnSpc>
                <a:spcPct val="120000"/>
              </a:lnSpc>
            </a:pPr>
            <a:r>
              <a:rPr lang="en-US" sz="6800" dirty="0">
                <a:latin typeface="Segoe UI" panose="020B0502040204020203" pitchFamily="34" charset="0"/>
                <a:cs typeface="Segoe UI" panose="020B0502040204020203" pitchFamily="34" charset="0"/>
              </a:rPr>
              <a:t>2014 – Achieving a Better Life Experience Act – ABLE accounts</a:t>
            </a:r>
          </a:p>
          <a:p>
            <a:endParaRPr lang="en-US" dirty="0"/>
          </a:p>
        </p:txBody>
      </p:sp>
      <p:pic>
        <p:nvPicPr>
          <p:cNvPr id="2" name="Picture 1">
            <a:extLst>
              <a:ext uri="{FF2B5EF4-FFF2-40B4-BE49-F238E27FC236}">
                <a16:creationId xmlns:a16="http://schemas.microsoft.com/office/drawing/2014/main" id="{9FE4CA09-5974-957B-B592-C40F0507C988}"/>
              </a:ext>
            </a:extLst>
          </p:cNvPr>
          <p:cNvPicPr>
            <a:picLocks noChangeAspect="1"/>
          </p:cNvPicPr>
          <p:nvPr/>
        </p:nvPicPr>
        <p:blipFill>
          <a:blip r:embed="rId2"/>
          <a:stretch>
            <a:fillRect/>
          </a:stretch>
        </p:blipFill>
        <p:spPr>
          <a:xfrm>
            <a:off x="10509431" y="6248347"/>
            <a:ext cx="1688738" cy="609653"/>
          </a:xfrm>
          <a:prstGeom prst="rect">
            <a:avLst/>
          </a:prstGeom>
        </p:spPr>
      </p:pic>
    </p:spTree>
    <p:extLst>
      <p:ext uri="{BB962C8B-B14F-4D97-AF65-F5344CB8AC3E}">
        <p14:creationId xmlns:p14="http://schemas.microsoft.com/office/powerpoint/2010/main" val="510694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79CCA7-6E47-35B4-547A-A053B8BF1BC1}"/>
              </a:ext>
            </a:extLst>
          </p:cNvPr>
          <p:cNvPicPr>
            <a:picLocks noChangeAspect="1"/>
          </p:cNvPicPr>
          <p:nvPr/>
        </p:nvPicPr>
        <p:blipFill>
          <a:blip r:embed="rId2"/>
          <a:stretch>
            <a:fillRect/>
          </a:stretch>
        </p:blipFill>
        <p:spPr>
          <a:xfrm>
            <a:off x="728979" y="365124"/>
            <a:ext cx="5161849" cy="1839595"/>
          </a:xfrm>
          <a:prstGeom prst="rect">
            <a:avLst/>
          </a:prstGeom>
        </p:spPr>
      </p:pic>
      <p:pic>
        <p:nvPicPr>
          <p:cNvPr id="5" name="Picture 4">
            <a:extLst>
              <a:ext uri="{FF2B5EF4-FFF2-40B4-BE49-F238E27FC236}">
                <a16:creationId xmlns:a16="http://schemas.microsoft.com/office/drawing/2014/main" id="{585E7287-C2F3-A453-BF92-27B2CB58DFD0}"/>
              </a:ext>
            </a:extLst>
          </p:cNvPr>
          <p:cNvPicPr>
            <a:picLocks noChangeAspect="1"/>
          </p:cNvPicPr>
          <p:nvPr/>
        </p:nvPicPr>
        <p:blipFill>
          <a:blip r:embed="rId3"/>
          <a:stretch>
            <a:fillRect/>
          </a:stretch>
        </p:blipFill>
        <p:spPr>
          <a:xfrm>
            <a:off x="7052945" y="475296"/>
            <a:ext cx="2875565" cy="1619250"/>
          </a:xfrm>
          <a:prstGeom prst="rect">
            <a:avLst/>
          </a:prstGeom>
        </p:spPr>
      </p:pic>
      <p:sp>
        <p:nvSpPr>
          <p:cNvPr id="7" name="TextBox 6">
            <a:extLst>
              <a:ext uri="{FF2B5EF4-FFF2-40B4-BE49-F238E27FC236}">
                <a16:creationId xmlns:a16="http://schemas.microsoft.com/office/drawing/2014/main" id="{73ABB688-7A80-60C6-2D09-84B5E9ECAE97}"/>
              </a:ext>
            </a:extLst>
          </p:cNvPr>
          <p:cNvSpPr txBox="1"/>
          <p:nvPr/>
        </p:nvSpPr>
        <p:spPr>
          <a:xfrm>
            <a:off x="5224430" y="5353721"/>
            <a:ext cx="6096000" cy="1323439"/>
          </a:xfrm>
          <a:prstGeom prst="rect">
            <a:avLst/>
          </a:prstGeom>
          <a:noFill/>
        </p:spPr>
        <p:txBody>
          <a:bodyPr wrap="square">
            <a:spAutoFit/>
          </a:bodyPr>
          <a:lstStyle/>
          <a:p>
            <a:r>
              <a:rPr lang="en-US" sz="2000" b="1" dirty="0">
                <a:latin typeface="Segoe UI" panose="020B0502040204020203" pitchFamily="34" charset="0"/>
                <a:cs typeface="Segoe UI" panose="020B0502040204020203" pitchFamily="34" charset="0"/>
              </a:rPr>
              <a:t>Part C Center</a:t>
            </a:r>
          </a:p>
          <a:p>
            <a:r>
              <a:rPr lang="en-US" sz="2000" dirty="0">
                <a:latin typeface="Segoe UI" panose="020B0502040204020203" pitchFamily="34" charset="0"/>
                <a:cs typeface="Segoe UI" panose="020B0502040204020203" pitchFamily="34" charset="0"/>
              </a:rPr>
              <a:t>Pueblo, with satellites in Canon City, Alamosa, Lamar, and Trinidad</a:t>
            </a:r>
          </a:p>
          <a:p>
            <a:r>
              <a:rPr lang="en-US" sz="2000" dirty="0">
                <a:latin typeface="Segoe UI" panose="020B0502040204020203" pitchFamily="34" charset="0"/>
                <a:cs typeface="Segoe UI" panose="020B0502040204020203" pitchFamily="34" charset="0"/>
                <a:hlinkClick r:id="rId4"/>
              </a:rPr>
              <a:t>https://cfdpueblo.org/</a:t>
            </a:r>
            <a:r>
              <a:rPr lang="en-US" sz="2000" dirty="0">
                <a:latin typeface="Segoe UI" panose="020B0502040204020203" pitchFamily="34" charset="0"/>
                <a:cs typeface="Segoe UI" panose="020B0502040204020203" pitchFamily="34" charset="0"/>
              </a:rPr>
              <a:t> </a:t>
            </a:r>
          </a:p>
        </p:txBody>
      </p:sp>
      <p:pic>
        <p:nvPicPr>
          <p:cNvPr id="9" name="Picture 8">
            <a:extLst>
              <a:ext uri="{FF2B5EF4-FFF2-40B4-BE49-F238E27FC236}">
                <a16:creationId xmlns:a16="http://schemas.microsoft.com/office/drawing/2014/main" id="{FAA464DC-6480-447C-90B5-43ECF3A07CFA}"/>
              </a:ext>
            </a:extLst>
          </p:cNvPr>
          <p:cNvPicPr>
            <a:picLocks noChangeAspect="1"/>
          </p:cNvPicPr>
          <p:nvPr/>
        </p:nvPicPr>
        <p:blipFill>
          <a:blip r:embed="rId5"/>
          <a:stretch>
            <a:fillRect/>
          </a:stretch>
        </p:blipFill>
        <p:spPr>
          <a:xfrm>
            <a:off x="4416244" y="2257208"/>
            <a:ext cx="7017111" cy="2933851"/>
          </a:xfrm>
          <a:prstGeom prst="rect">
            <a:avLst/>
          </a:prstGeom>
        </p:spPr>
      </p:pic>
      <p:pic>
        <p:nvPicPr>
          <p:cNvPr id="11" name="Picture 10">
            <a:extLst>
              <a:ext uri="{FF2B5EF4-FFF2-40B4-BE49-F238E27FC236}">
                <a16:creationId xmlns:a16="http://schemas.microsoft.com/office/drawing/2014/main" id="{3A3F4E08-7D09-1966-CE3D-5B844A8932C5}"/>
              </a:ext>
            </a:extLst>
          </p:cNvPr>
          <p:cNvPicPr>
            <a:picLocks noChangeAspect="1"/>
          </p:cNvPicPr>
          <p:nvPr/>
        </p:nvPicPr>
        <p:blipFill rotWithShape="1">
          <a:blip r:embed="rId6"/>
          <a:srcRect r="66920"/>
          <a:stretch/>
        </p:blipFill>
        <p:spPr>
          <a:xfrm>
            <a:off x="554763" y="2060393"/>
            <a:ext cx="2919957" cy="1301817"/>
          </a:xfrm>
          <a:prstGeom prst="rect">
            <a:avLst/>
          </a:prstGeom>
        </p:spPr>
      </p:pic>
      <p:pic>
        <p:nvPicPr>
          <p:cNvPr id="12" name="Picture 11">
            <a:extLst>
              <a:ext uri="{FF2B5EF4-FFF2-40B4-BE49-F238E27FC236}">
                <a16:creationId xmlns:a16="http://schemas.microsoft.com/office/drawing/2014/main" id="{65DE5770-3541-32FC-9BAD-E8193DBF0521}"/>
              </a:ext>
            </a:extLst>
          </p:cNvPr>
          <p:cNvPicPr>
            <a:picLocks noChangeAspect="1"/>
          </p:cNvPicPr>
          <p:nvPr/>
        </p:nvPicPr>
        <p:blipFill rotWithShape="1">
          <a:blip r:embed="rId6"/>
          <a:srcRect l="33878" r="32858"/>
          <a:stretch/>
        </p:blipFill>
        <p:spPr>
          <a:xfrm>
            <a:off x="554763" y="3645490"/>
            <a:ext cx="2936241" cy="1301817"/>
          </a:xfrm>
          <a:prstGeom prst="rect">
            <a:avLst/>
          </a:prstGeom>
        </p:spPr>
      </p:pic>
      <p:pic>
        <p:nvPicPr>
          <p:cNvPr id="13" name="Picture 12">
            <a:extLst>
              <a:ext uri="{FF2B5EF4-FFF2-40B4-BE49-F238E27FC236}">
                <a16:creationId xmlns:a16="http://schemas.microsoft.com/office/drawing/2014/main" id="{033CA383-4A29-DBD1-929F-5D377A6DF939}"/>
              </a:ext>
            </a:extLst>
          </p:cNvPr>
          <p:cNvPicPr>
            <a:picLocks noChangeAspect="1"/>
          </p:cNvPicPr>
          <p:nvPr/>
        </p:nvPicPr>
        <p:blipFill rotWithShape="1">
          <a:blip r:embed="rId6"/>
          <a:srcRect l="66899"/>
          <a:stretch/>
        </p:blipFill>
        <p:spPr>
          <a:xfrm>
            <a:off x="569200" y="5191059"/>
            <a:ext cx="2921804" cy="1301817"/>
          </a:xfrm>
          <a:prstGeom prst="rect">
            <a:avLst/>
          </a:prstGeom>
        </p:spPr>
      </p:pic>
      <p:pic>
        <p:nvPicPr>
          <p:cNvPr id="2" name="Picture 1">
            <a:extLst>
              <a:ext uri="{FF2B5EF4-FFF2-40B4-BE49-F238E27FC236}">
                <a16:creationId xmlns:a16="http://schemas.microsoft.com/office/drawing/2014/main" id="{DDFB7461-DF07-6194-D903-2513990795D6}"/>
              </a:ext>
            </a:extLst>
          </p:cNvPr>
          <p:cNvPicPr>
            <a:picLocks noChangeAspect="1"/>
          </p:cNvPicPr>
          <p:nvPr/>
        </p:nvPicPr>
        <p:blipFill>
          <a:blip r:embed="rId7"/>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4238937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8D9C6-71F5-FD3B-CE03-44AF3D827FC9}"/>
              </a:ext>
            </a:extLst>
          </p:cNvPr>
          <p:cNvPicPr>
            <a:picLocks noChangeAspect="1"/>
          </p:cNvPicPr>
          <p:nvPr/>
        </p:nvPicPr>
        <p:blipFill rotWithShape="1">
          <a:blip r:embed="rId2"/>
          <a:srcRect l="2458" t="11738" r="3371" b="17152"/>
          <a:stretch/>
        </p:blipFill>
        <p:spPr>
          <a:xfrm>
            <a:off x="5533390" y="142240"/>
            <a:ext cx="6278880" cy="3068320"/>
          </a:xfrm>
          <a:prstGeom prst="rect">
            <a:avLst/>
          </a:prstGeom>
        </p:spPr>
      </p:pic>
      <p:pic>
        <p:nvPicPr>
          <p:cNvPr id="5" name="Picture 4">
            <a:extLst>
              <a:ext uri="{FF2B5EF4-FFF2-40B4-BE49-F238E27FC236}">
                <a16:creationId xmlns:a16="http://schemas.microsoft.com/office/drawing/2014/main" id="{CE13DFD4-9E05-0742-0821-3DA42EA06560}"/>
              </a:ext>
            </a:extLst>
          </p:cNvPr>
          <p:cNvPicPr>
            <a:picLocks noChangeAspect="1"/>
          </p:cNvPicPr>
          <p:nvPr/>
        </p:nvPicPr>
        <p:blipFill>
          <a:blip r:embed="rId3"/>
          <a:stretch>
            <a:fillRect/>
          </a:stretch>
        </p:blipFill>
        <p:spPr>
          <a:xfrm>
            <a:off x="379730" y="272414"/>
            <a:ext cx="4641224" cy="1759585"/>
          </a:xfrm>
          <a:prstGeom prst="rect">
            <a:avLst/>
          </a:prstGeom>
        </p:spPr>
      </p:pic>
      <p:pic>
        <p:nvPicPr>
          <p:cNvPr id="7" name="Picture 6">
            <a:extLst>
              <a:ext uri="{FF2B5EF4-FFF2-40B4-BE49-F238E27FC236}">
                <a16:creationId xmlns:a16="http://schemas.microsoft.com/office/drawing/2014/main" id="{7568B998-AEA4-3C37-9AF3-2ACB076223EB}"/>
              </a:ext>
            </a:extLst>
          </p:cNvPr>
          <p:cNvPicPr>
            <a:picLocks noChangeAspect="1"/>
          </p:cNvPicPr>
          <p:nvPr/>
        </p:nvPicPr>
        <p:blipFill>
          <a:blip r:embed="rId4"/>
          <a:stretch>
            <a:fillRect/>
          </a:stretch>
        </p:blipFill>
        <p:spPr>
          <a:xfrm>
            <a:off x="6412114" y="3145027"/>
            <a:ext cx="4521432" cy="1949550"/>
          </a:xfrm>
          <a:prstGeom prst="rect">
            <a:avLst/>
          </a:prstGeom>
        </p:spPr>
      </p:pic>
      <p:sp>
        <p:nvSpPr>
          <p:cNvPr id="9" name="TextBox 8">
            <a:extLst>
              <a:ext uri="{FF2B5EF4-FFF2-40B4-BE49-F238E27FC236}">
                <a16:creationId xmlns:a16="http://schemas.microsoft.com/office/drawing/2014/main" id="{5BD2D385-1E27-72E5-0BE9-7BC5C266A304}"/>
              </a:ext>
            </a:extLst>
          </p:cNvPr>
          <p:cNvSpPr txBox="1"/>
          <p:nvPr/>
        </p:nvSpPr>
        <p:spPr>
          <a:xfrm>
            <a:off x="5728370" y="5098994"/>
            <a:ext cx="5111949" cy="1323439"/>
          </a:xfrm>
          <a:prstGeom prst="rect">
            <a:avLst/>
          </a:prstGeom>
          <a:noFill/>
        </p:spPr>
        <p:txBody>
          <a:bodyPr wrap="square">
            <a:spAutoFit/>
          </a:bodyPr>
          <a:lstStyle/>
          <a:p>
            <a:r>
              <a:rPr lang="en-US" sz="2000" b="1" dirty="0">
                <a:latin typeface="Segoe UI" panose="020B0502040204020203" pitchFamily="34" charset="0"/>
                <a:cs typeface="Segoe UI" panose="020B0502040204020203" pitchFamily="34" charset="0"/>
              </a:rPr>
              <a:t>Part B Center</a:t>
            </a:r>
          </a:p>
          <a:p>
            <a:r>
              <a:rPr lang="en-US" sz="2000" dirty="0">
                <a:latin typeface="Segoe UI" panose="020B0502040204020203" pitchFamily="34" charset="0"/>
                <a:cs typeface="Segoe UI" panose="020B0502040204020203" pitchFamily="34" charset="0"/>
              </a:rPr>
              <a:t>Colorado Springs, with satellites in Calhan, Cripple Creek, and Limon</a:t>
            </a:r>
          </a:p>
          <a:p>
            <a:r>
              <a:rPr lang="en-US" sz="2000" dirty="0">
                <a:latin typeface="Segoe UI" panose="020B0502040204020203" pitchFamily="34" charset="0"/>
                <a:cs typeface="Segoe UI" panose="020B0502040204020203" pitchFamily="34" charset="0"/>
                <a:hlinkClick r:id="rId5"/>
              </a:rPr>
              <a:t>https://www.theindependencecenter.org/</a:t>
            </a:r>
            <a:r>
              <a:rPr lang="en-US" sz="2000" dirty="0">
                <a:latin typeface="Segoe UI" panose="020B0502040204020203" pitchFamily="34" charset="0"/>
                <a:cs typeface="Segoe UI" panose="020B0502040204020203" pitchFamily="34" charset="0"/>
              </a:rPr>
              <a:t> </a:t>
            </a:r>
          </a:p>
        </p:txBody>
      </p:sp>
      <p:sp>
        <p:nvSpPr>
          <p:cNvPr id="11" name="TextBox 10">
            <a:extLst>
              <a:ext uri="{FF2B5EF4-FFF2-40B4-BE49-F238E27FC236}">
                <a16:creationId xmlns:a16="http://schemas.microsoft.com/office/drawing/2014/main" id="{B9F35380-E3E5-C375-B8B9-02B48FD7E628}"/>
              </a:ext>
            </a:extLst>
          </p:cNvPr>
          <p:cNvSpPr txBox="1"/>
          <p:nvPr/>
        </p:nvSpPr>
        <p:spPr>
          <a:xfrm>
            <a:off x="304539" y="4979461"/>
            <a:ext cx="2511738" cy="1015663"/>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Mark Windle</a:t>
            </a:r>
          </a:p>
          <a:p>
            <a:r>
              <a:rPr lang="en-US" sz="2000" dirty="0">
                <a:latin typeface="Segoe UI" panose="020B0502040204020203" pitchFamily="34" charset="0"/>
                <a:cs typeface="Segoe UI" panose="020B0502040204020203" pitchFamily="34" charset="0"/>
              </a:rPr>
              <a:t>Director of Independent Living</a:t>
            </a:r>
          </a:p>
        </p:txBody>
      </p:sp>
      <p:sp>
        <p:nvSpPr>
          <p:cNvPr id="12" name="TextBox 11">
            <a:extLst>
              <a:ext uri="{FF2B5EF4-FFF2-40B4-BE49-F238E27FC236}">
                <a16:creationId xmlns:a16="http://schemas.microsoft.com/office/drawing/2014/main" id="{054AD072-8614-3972-3D7F-A4FD22F81C4E}"/>
              </a:ext>
            </a:extLst>
          </p:cNvPr>
          <p:cNvSpPr txBox="1"/>
          <p:nvPr/>
        </p:nvSpPr>
        <p:spPr>
          <a:xfrm>
            <a:off x="2890360" y="2489200"/>
            <a:ext cx="2344103" cy="707886"/>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Indy Frazee</a:t>
            </a:r>
          </a:p>
          <a:p>
            <a:r>
              <a:rPr lang="en-US" sz="2000" dirty="0">
                <a:latin typeface="Segoe UI" panose="020B0502040204020203" pitchFamily="34" charset="0"/>
                <a:cs typeface="Segoe UI" panose="020B0502040204020203" pitchFamily="34" charset="0"/>
              </a:rPr>
              <a:t>CEO</a:t>
            </a:r>
          </a:p>
        </p:txBody>
      </p:sp>
      <p:pic>
        <p:nvPicPr>
          <p:cNvPr id="14" name="Picture 13">
            <a:extLst>
              <a:ext uri="{FF2B5EF4-FFF2-40B4-BE49-F238E27FC236}">
                <a16:creationId xmlns:a16="http://schemas.microsoft.com/office/drawing/2014/main" id="{0A541CDA-12CF-83AD-4F84-A284F55477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7587" y="3951868"/>
            <a:ext cx="2395803" cy="2633718"/>
          </a:xfrm>
          <a:prstGeom prst="rect">
            <a:avLst/>
          </a:prstGeom>
        </p:spPr>
      </p:pic>
      <p:pic>
        <p:nvPicPr>
          <p:cNvPr id="16" name="Picture 15">
            <a:extLst>
              <a:ext uri="{FF2B5EF4-FFF2-40B4-BE49-F238E27FC236}">
                <a16:creationId xmlns:a16="http://schemas.microsoft.com/office/drawing/2014/main" id="{FCF6700D-6FAB-EDEE-4B81-AF424438D2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539" y="1878539"/>
            <a:ext cx="2362362" cy="2532977"/>
          </a:xfrm>
          <a:prstGeom prst="rect">
            <a:avLst/>
          </a:prstGeom>
        </p:spPr>
      </p:pic>
      <p:pic>
        <p:nvPicPr>
          <p:cNvPr id="2" name="Picture 1">
            <a:extLst>
              <a:ext uri="{FF2B5EF4-FFF2-40B4-BE49-F238E27FC236}">
                <a16:creationId xmlns:a16="http://schemas.microsoft.com/office/drawing/2014/main" id="{44E56F26-C741-FD18-1361-AE27A6FAE72D}"/>
              </a:ext>
            </a:extLst>
          </p:cNvPr>
          <p:cNvPicPr>
            <a:picLocks noChangeAspect="1"/>
          </p:cNvPicPr>
          <p:nvPr/>
        </p:nvPicPr>
        <p:blipFill>
          <a:blip r:embed="rId8"/>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981469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1A4EA0-D0DC-213F-9E55-4B738F821460}"/>
              </a:ext>
            </a:extLst>
          </p:cNvPr>
          <p:cNvPicPr>
            <a:picLocks noChangeAspect="1"/>
          </p:cNvPicPr>
          <p:nvPr/>
        </p:nvPicPr>
        <p:blipFill>
          <a:blip r:embed="rId2"/>
          <a:stretch>
            <a:fillRect/>
          </a:stretch>
        </p:blipFill>
        <p:spPr>
          <a:xfrm>
            <a:off x="838200" y="681037"/>
            <a:ext cx="3754614" cy="699135"/>
          </a:xfrm>
          <a:prstGeom prst="rect">
            <a:avLst/>
          </a:prstGeom>
        </p:spPr>
      </p:pic>
      <p:pic>
        <p:nvPicPr>
          <p:cNvPr id="6" name="Picture 5">
            <a:extLst>
              <a:ext uri="{FF2B5EF4-FFF2-40B4-BE49-F238E27FC236}">
                <a16:creationId xmlns:a16="http://schemas.microsoft.com/office/drawing/2014/main" id="{638C268C-ABEE-4994-6F6E-AEA4BEA12C9E}"/>
              </a:ext>
            </a:extLst>
          </p:cNvPr>
          <p:cNvPicPr>
            <a:picLocks noChangeAspect="1"/>
          </p:cNvPicPr>
          <p:nvPr/>
        </p:nvPicPr>
        <p:blipFill>
          <a:blip r:embed="rId3"/>
          <a:stretch>
            <a:fillRect/>
          </a:stretch>
        </p:blipFill>
        <p:spPr>
          <a:xfrm>
            <a:off x="578405" y="1596931"/>
            <a:ext cx="1870156" cy="2188803"/>
          </a:xfrm>
          <a:prstGeom prst="rect">
            <a:avLst/>
          </a:prstGeom>
        </p:spPr>
      </p:pic>
      <p:pic>
        <p:nvPicPr>
          <p:cNvPr id="8" name="Picture 7">
            <a:extLst>
              <a:ext uri="{FF2B5EF4-FFF2-40B4-BE49-F238E27FC236}">
                <a16:creationId xmlns:a16="http://schemas.microsoft.com/office/drawing/2014/main" id="{48CA5B92-8559-A827-E6DF-0B97D34774E8}"/>
              </a:ext>
            </a:extLst>
          </p:cNvPr>
          <p:cNvPicPr>
            <a:picLocks noChangeAspect="1"/>
          </p:cNvPicPr>
          <p:nvPr/>
        </p:nvPicPr>
        <p:blipFill>
          <a:blip r:embed="rId4"/>
          <a:stretch>
            <a:fillRect/>
          </a:stretch>
        </p:blipFill>
        <p:spPr>
          <a:xfrm>
            <a:off x="2828809" y="1596931"/>
            <a:ext cx="1764005" cy="2223229"/>
          </a:xfrm>
          <a:prstGeom prst="rect">
            <a:avLst/>
          </a:prstGeom>
        </p:spPr>
      </p:pic>
      <p:sp>
        <p:nvSpPr>
          <p:cNvPr id="9" name="TextBox 8">
            <a:extLst>
              <a:ext uri="{FF2B5EF4-FFF2-40B4-BE49-F238E27FC236}">
                <a16:creationId xmlns:a16="http://schemas.microsoft.com/office/drawing/2014/main" id="{4445285B-62C4-99E5-7D05-46A63C42F893}"/>
              </a:ext>
            </a:extLst>
          </p:cNvPr>
          <p:cNvSpPr txBox="1"/>
          <p:nvPr/>
        </p:nvSpPr>
        <p:spPr>
          <a:xfrm>
            <a:off x="6852492" y="5046958"/>
            <a:ext cx="4622675" cy="400110"/>
          </a:xfrm>
          <a:prstGeom prst="rect">
            <a:avLst/>
          </a:prstGeom>
          <a:noFill/>
        </p:spPr>
        <p:txBody>
          <a:bodyPr wrap="square" rtlCol="0">
            <a:spAutoFit/>
          </a:bodyPr>
          <a:lstStyle/>
          <a:p>
            <a:r>
              <a:rPr lang="en-US" sz="2000" dirty="0">
                <a:solidFill>
                  <a:srgbClr val="0563C1"/>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https://www.connectionscolorado.org</a:t>
            </a:r>
            <a:r>
              <a:rPr lang="en-US" sz="2000" dirty="0">
                <a:latin typeface="Segoe UI" panose="020B0502040204020203" pitchFamily="34" charset="0"/>
                <a:cs typeface="Segoe UI" panose="020B0502040204020203" pitchFamily="34" charset="0"/>
              </a:rPr>
              <a:t> </a:t>
            </a:r>
          </a:p>
        </p:txBody>
      </p:sp>
      <p:pic>
        <p:nvPicPr>
          <p:cNvPr id="12" name="Picture 11">
            <a:extLst>
              <a:ext uri="{FF2B5EF4-FFF2-40B4-BE49-F238E27FC236}">
                <a16:creationId xmlns:a16="http://schemas.microsoft.com/office/drawing/2014/main" id="{E0BCFF97-0FF5-1232-C0E1-A5153FEF6481}"/>
              </a:ext>
            </a:extLst>
          </p:cNvPr>
          <p:cNvPicPr>
            <a:picLocks noChangeAspect="1"/>
          </p:cNvPicPr>
          <p:nvPr/>
        </p:nvPicPr>
        <p:blipFill>
          <a:blip r:embed="rId6"/>
          <a:stretch>
            <a:fillRect/>
          </a:stretch>
        </p:blipFill>
        <p:spPr>
          <a:xfrm>
            <a:off x="5563519" y="1222191"/>
            <a:ext cx="6459021" cy="2941895"/>
          </a:xfrm>
          <a:prstGeom prst="rect">
            <a:avLst/>
          </a:prstGeom>
        </p:spPr>
      </p:pic>
      <p:sp>
        <p:nvSpPr>
          <p:cNvPr id="13" name="TextBox 12">
            <a:extLst>
              <a:ext uri="{FF2B5EF4-FFF2-40B4-BE49-F238E27FC236}">
                <a16:creationId xmlns:a16="http://schemas.microsoft.com/office/drawing/2014/main" id="{9B47CE09-296B-67F2-8A62-85D01726B7AA}"/>
              </a:ext>
            </a:extLst>
          </p:cNvPr>
          <p:cNvSpPr txBox="1"/>
          <p:nvPr/>
        </p:nvSpPr>
        <p:spPr>
          <a:xfrm>
            <a:off x="7382893" y="4400627"/>
            <a:ext cx="3261360" cy="707886"/>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Part C Center</a:t>
            </a:r>
          </a:p>
          <a:p>
            <a:r>
              <a:rPr lang="en-US" sz="2000" dirty="0">
                <a:latin typeface="Segoe UI" panose="020B0502040204020203" pitchFamily="34" charset="0"/>
                <a:cs typeface="Segoe UI" panose="020B0502040204020203" pitchFamily="34" charset="0"/>
              </a:rPr>
              <a:t>Greeley</a:t>
            </a:r>
          </a:p>
        </p:txBody>
      </p:sp>
      <p:pic>
        <p:nvPicPr>
          <p:cNvPr id="14" name="Picture 13">
            <a:extLst>
              <a:ext uri="{FF2B5EF4-FFF2-40B4-BE49-F238E27FC236}">
                <a16:creationId xmlns:a16="http://schemas.microsoft.com/office/drawing/2014/main" id="{7214D4C1-E673-9C27-7825-533B656F5824}"/>
              </a:ext>
            </a:extLst>
          </p:cNvPr>
          <p:cNvPicPr>
            <a:picLocks noChangeAspect="1"/>
          </p:cNvPicPr>
          <p:nvPr/>
        </p:nvPicPr>
        <p:blipFill>
          <a:blip r:embed="rId7"/>
          <a:stretch>
            <a:fillRect/>
          </a:stretch>
        </p:blipFill>
        <p:spPr>
          <a:xfrm>
            <a:off x="578405" y="4164086"/>
            <a:ext cx="4622675" cy="2193965"/>
          </a:xfrm>
          <a:prstGeom prst="rect">
            <a:avLst/>
          </a:prstGeom>
        </p:spPr>
      </p:pic>
      <p:pic>
        <p:nvPicPr>
          <p:cNvPr id="2" name="Picture 1">
            <a:extLst>
              <a:ext uri="{FF2B5EF4-FFF2-40B4-BE49-F238E27FC236}">
                <a16:creationId xmlns:a16="http://schemas.microsoft.com/office/drawing/2014/main" id="{EA143AFC-47F8-8028-94D5-E4C2843F59BD}"/>
              </a:ext>
            </a:extLst>
          </p:cNvPr>
          <p:cNvPicPr>
            <a:picLocks noChangeAspect="1"/>
          </p:cNvPicPr>
          <p:nvPr/>
        </p:nvPicPr>
        <p:blipFill>
          <a:blip r:embed="rId8"/>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92625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431931-F7D1-6119-4C7D-E39911BCDE63}"/>
              </a:ext>
            </a:extLst>
          </p:cNvPr>
          <p:cNvPicPr>
            <a:picLocks noChangeAspect="1"/>
          </p:cNvPicPr>
          <p:nvPr/>
        </p:nvPicPr>
        <p:blipFill>
          <a:blip r:embed="rId2"/>
          <a:stretch>
            <a:fillRect/>
          </a:stretch>
        </p:blipFill>
        <p:spPr>
          <a:xfrm>
            <a:off x="277611" y="2696184"/>
            <a:ext cx="2895749" cy="3924502"/>
          </a:xfrm>
          <a:prstGeom prst="rect">
            <a:avLst/>
          </a:prstGeom>
        </p:spPr>
      </p:pic>
      <p:pic>
        <p:nvPicPr>
          <p:cNvPr id="6" name="Picture 5">
            <a:extLst>
              <a:ext uri="{FF2B5EF4-FFF2-40B4-BE49-F238E27FC236}">
                <a16:creationId xmlns:a16="http://schemas.microsoft.com/office/drawing/2014/main" id="{8136DE79-5F66-3919-34AE-35BE0737E46D}"/>
              </a:ext>
            </a:extLst>
          </p:cNvPr>
          <p:cNvPicPr>
            <a:picLocks noChangeAspect="1"/>
          </p:cNvPicPr>
          <p:nvPr/>
        </p:nvPicPr>
        <p:blipFill>
          <a:blip r:embed="rId3"/>
          <a:stretch>
            <a:fillRect/>
          </a:stretch>
        </p:blipFill>
        <p:spPr>
          <a:xfrm>
            <a:off x="386715" y="182879"/>
            <a:ext cx="2381885" cy="2381885"/>
          </a:xfrm>
          <a:prstGeom prst="rect">
            <a:avLst/>
          </a:prstGeom>
        </p:spPr>
      </p:pic>
      <p:pic>
        <p:nvPicPr>
          <p:cNvPr id="8" name="Picture 7">
            <a:extLst>
              <a:ext uri="{FF2B5EF4-FFF2-40B4-BE49-F238E27FC236}">
                <a16:creationId xmlns:a16="http://schemas.microsoft.com/office/drawing/2014/main" id="{C19F927B-2424-F356-44FB-8CFC8BA1688C}"/>
              </a:ext>
            </a:extLst>
          </p:cNvPr>
          <p:cNvPicPr>
            <a:picLocks noChangeAspect="1"/>
          </p:cNvPicPr>
          <p:nvPr/>
        </p:nvPicPr>
        <p:blipFill>
          <a:blip r:embed="rId4"/>
          <a:stretch>
            <a:fillRect/>
          </a:stretch>
        </p:blipFill>
        <p:spPr>
          <a:xfrm>
            <a:off x="3320330" y="2696184"/>
            <a:ext cx="3034222" cy="3924502"/>
          </a:xfrm>
          <a:prstGeom prst="rect">
            <a:avLst/>
          </a:prstGeom>
        </p:spPr>
      </p:pic>
      <p:pic>
        <p:nvPicPr>
          <p:cNvPr id="10" name="Picture 9">
            <a:extLst>
              <a:ext uri="{FF2B5EF4-FFF2-40B4-BE49-F238E27FC236}">
                <a16:creationId xmlns:a16="http://schemas.microsoft.com/office/drawing/2014/main" id="{3068545D-029A-A8D6-66C7-CDB80CF7F5AB}"/>
              </a:ext>
            </a:extLst>
          </p:cNvPr>
          <p:cNvPicPr>
            <a:picLocks noChangeAspect="1"/>
          </p:cNvPicPr>
          <p:nvPr/>
        </p:nvPicPr>
        <p:blipFill rotWithShape="1">
          <a:blip r:embed="rId5"/>
          <a:srcRect l="4686" r="5570"/>
          <a:stretch/>
        </p:blipFill>
        <p:spPr>
          <a:xfrm>
            <a:off x="6501522" y="261034"/>
            <a:ext cx="5603104" cy="2882726"/>
          </a:xfrm>
          <a:prstGeom prst="rect">
            <a:avLst/>
          </a:prstGeom>
        </p:spPr>
      </p:pic>
      <p:sp>
        <p:nvSpPr>
          <p:cNvPr id="11" name="TextBox 10">
            <a:extLst>
              <a:ext uri="{FF2B5EF4-FFF2-40B4-BE49-F238E27FC236}">
                <a16:creationId xmlns:a16="http://schemas.microsoft.com/office/drawing/2014/main" id="{CC4EFF41-44AD-2F55-BF46-A7846D133248}"/>
              </a:ext>
            </a:extLst>
          </p:cNvPr>
          <p:cNvSpPr txBox="1"/>
          <p:nvPr/>
        </p:nvSpPr>
        <p:spPr>
          <a:xfrm>
            <a:off x="6894209" y="3714240"/>
            <a:ext cx="4937907" cy="1938992"/>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Part C Center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B2B2B"/>
                </a:solidFill>
                <a:effectLst/>
                <a:uLnTx/>
                <a:uFillTx/>
                <a:latin typeface="Segoe UI" panose="020B0502040204020203" pitchFamily="34" charset="0"/>
                <a:ea typeface="+mn-ea"/>
                <a:cs typeface="Segoe UI" panose="020B0502040204020203" pitchFamily="34" charset="0"/>
              </a:rPr>
              <a:t>Adams (</a:t>
            </a:r>
            <a:r>
              <a:rPr kumimoji="0" lang="en-US" sz="2000" b="0" i="0" u="sng" strike="noStrike" kern="1200" cap="none" spc="0" normalizeH="0" baseline="0" noProof="0" dirty="0">
                <a:ln>
                  <a:noFill/>
                </a:ln>
                <a:solidFill>
                  <a:srgbClr val="0A3D63"/>
                </a:solidFill>
                <a:effectLst/>
                <a:uLnTx/>
                <a:uFillTx/>
                <a:latin typeface="Segoe UI" panose="020B0502040204020203" pitchFamily="34" charset="0"/>
                <a:ea typeface="+mn-ea"/>
                <a:cs typeface="Segoe UI" panose="020B0502040204020203" pitchFamily="34" charset="0"/>
                <a:hlinkClick r:id="rId6"/>
              </a:rPr>
              <a:t>shared</a:t>
            </a:r>
            <a:r>
              <a:rPr kumimoji="0" lang="en-US" sz="2000" b="0" i="0" u="none" strike="noStrike" kern="1200" cap="none" spc="0" normalizeH="0" baseline="0" noProof="0" dirty="0">
                <a:ln>
                  <a:noFill/>
                </a:ln>
                <a:solidFill>
                  <a:srgbClr val="2B2B2B"/>
                </a:solidFill>
                <a:effectLst/>
                <a:uLnTx/>
                <a:uFillTx/>
                <a:latin typeface="Segoe UI" panose="020B0502040204020203" pitchFamily="34" charset="0"/>
                <a:ea typeface="+mn-ea"/>
                <a:cs typeface="Segoe UI" panose="020B0502040204020203" pitchFamily="34" charset="0"/>
              </a:rPr>
              <a:t>), Arapahoe, Clear Creek, Denver, Douglas, Elbert, and Jefferson (</a:t>
            </a:r>
            <a:r>
              <a:rPr kumimoji="0" lang="en-US" sz="2000" b="0" i="0" u="sng" strike="noStrike" kern="1200" cap="none" spc="0" normalizeH="0" baseline="0" noProof="0" dirty="0">
                <a:ln>
                  <a:noFill/>
                </a:ln>
                <a:solidFill>
                  <a:srgbClr val="0A3D63"/>
                </a:solidFill>
                <a:effectLst/>
                <a:uLnTx/>
                <a:uFillTx/>
                <a:latin typeface="Segoe UI" panose="020B0502040204020203" pitchFamily="34" charset="0"/>
                <a:ea typeface="+mn-ea"/>
                <a:cs typeface="Segoe UI" panose="020B0502040204020203" pitchFamily="34" charset="0"/>
                <a:hlinkClick r:id="rId6"/>
              </a:rPr>
              <a:t>shared</a:t>
            </a:r>
            <a:r>
              <a:rPr kumimoji="0" lang="en-US" sz="2000" b="0" i="0" u="none" strike="noStrike" kern="1200" cap="none" spc="0" normalizeH="0" baseline="0" noProof="0" dirty="0">
                <a:ln>
                  <a:noFill/>
                </a:ln>
                <a:solidFill>
                  <a:srgbClr val="2B2B2B"/>
                </a:solidFill>
                <a:effectLst/>
                <a:uLnTx/>
                <a:uFillTx/>
                <a:latin typeface="Segoe UI" panose="020B0502040204020203" pitchFamily="34" charset="0"/>
                <a:ea typeface="+mn-ea"/>
                <a:cs typeface="Segoe UI" panose="020B0502040204020203" pitchFamily="34" charset="0"/>
              </a:rPr>
              <a:t>)</a:t>
            </a:r>
            <a:endParaRPr kumimoji="0" lang="en-US" sz="2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r>
              <a:rPr lang="en-US" sz="2000" dirty="0">
                <a:latin typeface="Segoe UI" panose="020B0502040204020203" pitchFamily="34" charset="0"/>
                <a:cs typeface="Segoe UI" panose="020B0502040204020203" pitchFamily="34" charset="0"/>
              </a:rPr>
              <a:t>Denver</a:t>
            </a:r>
          </a:p>
          <a:p>
            <a:r>
              <a:rPr lang="en-US" sz="2000" dirty="0">
                <a:latin typeface="Segoe UI" panose="020B0502040204020203" pitchFamily="34" charset="0"/>
                <a:cs typeface="Segoe UI" panose="020B0502040204020203" pitchFamily="34" charset="0"/>
                <a:hlinkClick r:id="rId7"/>
              </a:rPr>
              <a:t>https://atlantiscommunity.org/</a:t>
            </a:r>
            <a:r>
              <a:rPr lang="en-US" sz="2000" dirty="0">
                <a:latin typeface="Segoe UI" panose="020B0502040204020203" pitchFamily="34" charset="0"/>
                <a:cs typeface="Segoe UI" panose="020B0502040204020203" pitchFamily="34" charset="0"/>
              </a:rPr>
              <a:t> </a:t>
            </a:r>
          </a:p>
        </p:txBody>
      </p:sp>
      <p:pic>
        <p:nvPicPr>
          <p:cNvPr id="12" name="Picture 11">
            <a:extLst>
              <a:ext uri="{FF2B5EF4-FFF2-40B4-BE49-F238E27FC236}">
                <a16:creationId xmlns:a16="http://schemas.microsoft.com/office/drawing/2014/main" id="{6E9DD2C4-F0F5-4DBA-4D1E-60F43C66619C}"/>
              </a:ext>
            </a:extLst>
          </p:cNvPr>
          <p:cNvPicPr>
            <a:picLocks noChangeAspect="1"/>
          </p:cNvPicPr>
          <p:nvPr/>
        </p:nvPicPr>
        <p:blipFill>
          <a:blip r:embed="rId8"/>
          <a:stretch>
            <a:fillRect/>
          </a:stretch>
        </p:blipFill>
        <p:spPr>
          <a:xfrm>
            <a:off x="3178705" y="15381"/>
            <a:ext cx="3175847" cy="2381885"/>
          </a:xfrm>
          <a:prstGeom prst="rect">
            <a:avLst/>
          </a:prstGeom>
        </p:spPr>
      </p:pic>
      <p:pic>
        <p:nvPicPr>
          <p:cNvPr id="2" name="Picture 1">
            <a:extLst>
              <a:ext uri="{FF2B5EF4-FFF2-40B4-BE49-F238E27FC236}">
                <a16:creationId xmlns:a16="http://schemas.microsoft.com/office/drawing/2014/main" id="{3F97ECAA-53AD-1E97-8A49-BC6580A3181A}"/>
              </a:ext>
            </a:extLst>
          </p:cNvPr>
          <p:cNvPicPr>
            <a:picLocks noChangeAspect="1"/>
          </p:cNvPicPr>
          <p:nvPr/>
        </p:nvPicPr>
        <p:blipFill>
          <a:blip r:embed="rId9"/>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681501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3CC2C6-FD4D-4B5D-0905-E2884578760C}"/>
              </a:ext>
            </a:extLst>
          </p:cNvPr>
          <p:cNvPicPr>
            <a:picLocks noChangeAspect="1"/>
          </p:cNvPicPr>
          <p:nvPr/>
        </p:nvPicPr>
        <p:blipFill>
          <a:blip r:embed="rId2"/>
          <a:stretch>
            <a:fillRect/>
          </a:stretch>
        </p:blipFill>
        <p:spPr>
          <a:xfrm>
            <a:off x="8161627" y="1413902"/>
            <a:ext cx="4030373" cy="4091749"/>
          </a:xfrm>
          <a:prstGeom prst="rect">
            <a:avLst/>
          </a:prstGeom>
        </p:spPr>
      </p:pic>
      <p:sp>
        <p:nvSpPr>
          <p:cNvPr id="2" name="Title 1">
            <a:extLst>
              <a:ext uri="{FF2B5EF4-FFF2-40B4-BE49-F238E27FC236}">
                <a16:creationId xmlns:a16="http://schemas.microsoft.com/office/drawing/2014/main" id="{BC2ACB7D-C074-2624-AC14-842F483A2813}"/>
              </a:ext>
            </a:extLst>
          </p:cNvPr>
          <p:cNvSpPr>
            <a:spLocks noGrp="1"/>
          </p:cNvSpPr>
          <p:nvPr>
            <p:ph type="title"/>
          </p:nvPr>
        </p:nvSpPr>
        <p:spPr>
          <a:xfrm>
            <a:off x="4090670" y="136645"/>
            <a:ext cx="10515600" cy="1325563"/>
          </a:xfrm>
        </p:spPr>
        <p:txBody>
          <a:bodyPr/>
          <a:lstStyle/>
          <a:p>
            <a:r>
              <a:rPr lang="en-US" dirty="0"/>
              <a:t>Center for People with Disabilities</a:t>
            </a:r>
          </a:p>
        </p:txBody>
      </p:sp>
      <p:pic>
        <p:nvPicPr>
          <p:cNvPr id="4" name="Picture 3">
            <a:extLst>
              <a:ext uri="{FF2B5EF4-FFF2-40B4-BE49-F238E27FC236}">
                <a16:creationId xmlns:a16="http://schemas.microsoft.com/office/drawing/2014/main" id="{987CFAB0-387A-8B35-612E-D0B0253F9689}"/>
              </a:ext>
            </a:extLst>
          </p:cNvPr>
          <p:cNvPicPr>
            <a:picLocks noChangeAspect="1"/>
          </p:cNvPicPr>
          <p:nvPr/>
        </p:nvPicPr>
        <p:blipFill>
          <a:blip r:embed="rId3"/>
          <a:stretch>
            <a:fillRect/>
          </a:stretch>
        </p:blipFill>
        <p:spPr>
          <a:xfrm>
            <a:off x="838200" y="532606"/>
            <a:ext cx="3113865" cy="1611154"/>
          </a:xfrm>
          <a:prstGeom prst="rect">
            <a:avLst/>
          </a:prstGeom>
        </p:spPr>
      </p:pic>
      <p:pic>
        <p:nvPicPr>
          <p:cNvPr id="6" name="Picture 5">
            <a:extLst>
              <a:ext uri="{FF2B5EF4-FFF2-40B4-BE49-F238E27FC236}">
                <a16:creationId xmlns:a16="http://schemas.microsoft.com/office/drawing/2014/main" id="{08B7A3FA-D392-262A-7D8E-6CBCD9809047}"/>
              </a:ext>
            </a:extLst>
          </p:cNvPr>
          <p:cNvPicPr>
            <a:picLocks noChangeAspect="1"/>
          </p:cNvPicPr>
          <p:nvPr/>
        </p:nvPicPr>
        <p:blipFill rotWithShape="1">
          <a:blip r:embed="rId4"/>
          <a:srcRect l="12734" r="22627"/>
          <a:stretch/>
        </p:blipFill>
        <p:spPr>
          <a:xfrm>
            <a:off x="954866" y="2580640"/>
            <a:ext cx="1707054" cy="1980684"/>
          </a:xfrm>
          <a:prstGeom prst="rect">
            <a:avLst/>
          </a:prstGeom>
        </p:spPr>
      </p:pic>
      <p:sp>
        <p:nvSpPr>
          <p:cNvPr id="7" name="TextBox 6">
            <a:extLst>
              <a:ext uri="{FF2B5EF4-FFF2-40B4-BE49-F238E27FC236}">
                <a16:creationId xmlns:a16="http://schemas.microsoft.com/office/drawing/2014/main" id="{855465F3-0DDC-6AE4-C165-511AE85B042A}"/>
              </a:ext>
            </a:extLst>
          </p:cNvPr>
          <p:cNvSpPr txBox="1"/>
          <p:nvPr/>
        </p:nvSpPr>
        <p:spPr>
          <a:xfrm>
            <a:off x="3017345" y="3105834"/>
            <a:ext cx="3627295" cy="707886"/>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Maria Stepanyan</a:t>
            </a:r>
          </a:p>
          <a:p>
            <a:r>
              <a:rPr lang="en-US" sz="2000" dirty="0">
                <a:latin typeface="Segoe UI" panose="020B0502040204020203" pitchFamily="34" charset="0"/>
                <a:cs typeface="Segoe UI" panose="020B0502040204020203" pitchFamily="34" charset="0"/>
              </a:rPr>
              <a:t>Executive Director</a:t>
            </a:r>
          </a:p>
        </p:txBody>
      </p:sp>
      <p:pic>
        <p:nvPicPr>
          <p:cNvPr id="8" name="Picture 7">
            <a:extLst>
              <a:ext uri="{FF2B5EF4-FFF2-40B4-BE49-F238E27FC236}">
                <a16:creationId xmlns:a16="http://schemas.microsoft.com/office/drawing/2014/main" id="{18F82585-CC79-ACCB-4F4D-CDBADB97EE63}"/>
              </a:ext>
            </a:extLst>
          </p:cNvPr>
          <p:cNvPicPr>
            <a:picLocks noChangeAspect="1"/>
          </p:cNvPicPr>
          <p:nvPr/>
        </p:nvPicPr>
        <p:blipFill>
          <a:blip r:embed="rId5"/>
          <a:stretch>
            <a:fillRect/>
          </a:stretch>
        </p:blipFill>
        <p:spPr>
          <a:xfrm>
            <a:off x="954866" y="4856480"/>
            <a:ext cx="1713132" cy="1713132"/>
          </a:xfrm>
          <a:prstGeom prst="rect">
            <a:avLst/>
          </a:prstGeom>
        </p:spPr>
      </p:pic>
      <p:sp>
        <p:nvSpPr>
          <p:cNvPr id="9" name="TextBox 8">
            <a:extLst>
              <a:ext uri="{FF2B5EF4-FFF2-40B4-BE49-F238E27FC236}">
                <a16:creationId xmlns:a16="http://schemas.microsoft.com/office/drawing/2014/main" id="{54AE5CB1-88E8-27C2-93DA-4EBFEFA2276D}"/>
              </a:ext>
            </a:extLst>
          </p:cNvPr>
          <p:cNvSpPr txBox="1"/>
          <p:nvPr/>
        </p:nvSpPr>
        <p:spPr>
          <a:xfrm>
            <a:off x="3017345" y="5181600"/>
            <a:ext cx="3068320" cy="707886"/>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Heather </a:t>
            </a:r>
            <a:r>
              <a:rPr lang="en-US" sz="2000" dirty="0" err="1">
                <a:latin typeface="Segoe UI" panose="020B0502040204020203" pitchFamily="34" charset="0"/>
                <a:cs typeface="Segoe UI" panose="020B0502040204020203" pitchFamily="34" charset="0"/>
              </a:rPr>
              <a:t>Kamper</a:t>
            </a:r>
            <a:endParaRPr lang="en-US" sz="2000" dirty="0">
              <a:latin typeface="Segoe UI" panose="020B0502040204020203" pitchFamily="34" charset="0"/>
              <a:cs typeface="Segoe UI" panose="020B0502040204020203" pitchFamily="34" charset="0"/>
            </a:endParaRPr>
          </a:p>
          <a:p>
            <a:r>
              <a:rPr lang="en-US" sz="2000" dirty="0">
                <a:latin typeface="Segoe UI" panose="020B0502040204020203" pitchFamily="34" charset="0"/>
                <a:cs typeface="Segoe UI" panose="020B0502040204020203" pitchFamily="34" charset="0"/>
              </a:rPr>
              <a:t>Director of Core Services</a:t>
            </a:r>
          </a:p>
        </p:txBody>
      </p:sp>
      <p:pic>
        <p:nvPicPr>
          <p:cNvPr id="11" name="Picture 10">
            <a:extLst>
              <a:ext uri="{FF2B5EF4-FFF2-40B4-BE49-F238E27FC236}">
                <a16:creationId xmlns:a16="http://schemas.microsoft.com/office/drawing/2014/main" id="{134AF0CC-8D3B-8CE4-BA8C-107198878A10}"/>
              </a:ext>
            </a:extLst>
          </p:cNvPr>
          <p:cNvPicPr>
            <a:picLocks noChangeAspect="1"/>
          </p:cNvPicPr>
          <p:nvPr/>
        </p:nvPicPr>
        <p:blipFill>
          <a:blip r:embed="rId6"/>
          <a:stretch>
            <a:fillRect/>
          </a:stretch>
        </p:blipFill>
        <p:spPr>
          <a:xfrm>
            <a:off x="4235275" y="1236522"/>
            <a:ext cx="4130250" cy="1696353"/>
          </a:xfrm>
          <a:prstGeom prst="rect">
            <a:avLst/>
          </a:prstGeom>
        </p:spPr>
      </p:pic>
      <p:sp>
        <p:nvSpPr>
          <p:cNvPr id="14" name="TextBox 13">
            <a:extLst>
              <a:ext uri="{FF2B5EF4-FFF2-40B4-BE49-F238E27FC236}">
                <a16:creationId xmlns:a16="http://schemas.microsoft.com/office/drawing/2014/main" id="{E8A3CED6-B0F1-29DC-D5D2-B4F0213B8036}"/>
              </a:ext>
            </a:extLst>
          </p:cNvPr>
          <p:cNvSpPr txBox="1"/>
          <p:nvPr/>
        </p:nvSpPr>
        <p:spPr>
          <a:xfrm>
            <a:off x="5948571" y="3220388"/>
            <a:ext cx="2761089" cy="3170099"/>
          </a:xfrm>
          <a:prstGeom prst="rect">
            <a:avLst/>
          </a:prstGeom>
          <a:noFill/>
        </p:spPr>
        <p:txBody>
          <a:bodyPr wrap="square" rtlCol="0">
            <a:spAutoFit/>
          </a:bodyPr>
          <a:lstStyle/>
          <a:p>
            <a:r>
              <a:rPr lang="en-US" sz="2000" b="1" dirty="0">
                <a:latin typeface="Segoe UI" panose="020B0502040204020203" pitchFamily="34" charset="0"/>
                <a:cs typeface="Segoe UI" panose="020B0502040204020203" pitchFamily="34" charset="0"/>
              </a:rPr>
              <a:t>Part C Center</a:t>
            </a:r>
          </a:p>
          <a:p>
            <a:r>
              <a:rPr lang="en-US" sz="2000" dirty="0">
                <a:latin typeface="Segoe UI" panose="020B0502040204020203" pitchFamily="34" charset="0"/>
                <a:cs typeface="Segoe UI" panose="020B0502040204020203" pitchFamily="34" charset="0"/>
              </a:rPr>
              <a:t>Adams (shared), Boulder, Broomfield, Gilpin, and Jefferson (shared), Weld (shared)</a:t>
            </a:r>
          </a:p>
          <a:p>
            <a:r>
              <a:rPr lang="en-US" sz="2000" dirty="0">
                <a:latin typeface="Segoe UI" panose="020B0502040204020203" pitchFamily="34" charset="0"/>
                <a:cs typeface="Segoe UI" panose="020B0502040204020203" pitchFamily="34" charset="0"/>
              </a:rPr>
              <a:t>Boulder, with satellites in Broomfield, Longmont, and Thornton </a:t>
            </a:r>
          </a:p>
          <a:p>
            <a:r>
              <a:rPr lang="en-US" sz="2000" dirty="0">
                <a:latin typeface="Segoe UI" panose="020B0502040204020203" pitchFamily="34" charset="0"/>
                <a:cs typeface="Segoe UI" panose="020B0502040204020203" pitchFamily="34" charset="0"/>
                <a:hlinkClick r:id="rId7"/>
              </a:rPr>
              <a:t>https://cpwd.org/</a:t>
            </a:r>
            <a:r>
              <a:rPr lang="en-US" sz="2000" dirty="0">
                <a:latin typeface="Segoe UI" panose="020B0502040204020203" pitchFamily="34" charset="0"/>
                <a:cs typeface="Segoe UI" panose="020B0502040204020203" pitchFamily="34" charset="0"/>
              </a:rPr>
              <a:t> </a:t>
            </a:r>
          </a:p>
        </p:txBody>
      </p:sp>
      <p:pic>
        <p:nvPicPr>
          <p:cNvPr id="3" name="Picture 2">
            <a:extLst>
              <a:ext uri="{FF2B5EF4-FFF2-40B4-BE49-F238E27FC236}">
                <a16:creationId xmlns:a16="http://schemas.microsoft.com/office/drawing/2014/main" id="{F1E24968-9F67-800B-238A-981AC9943E95}"/>
              </a:ext>
            </a:extLst>
          </p:cNvPr>
          <p:cNvPicPr>
            <a:picLocks noChangeAspect="1"/>
          </p:cNvPicPr>
          <p:nvPr/>
        </p:nvPicPr>
        <p:blipFill>
          <a:blip r:embed="rId8"/>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780158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E507AD-7E13-753C-3DA0-5E39B97AF3A1}"/>
              </a:ext>
            </a:extLst>
          </p:cNvPr>
          <p:cNvPicPr>
            <a:picLocks noChangeAspect="1"/>
          </p:cNvPicPr>
          <p:nvPr/>
        </p:nvPicPr>
        <p:blipFill>
          <a:blip r:embed="rId2"/>
          <a:stretch>
            <a:fillRect/>
          </a:stretch>
        </p:blipFill>
        <p:spPr>
          <a:xfrm>
            <a:off x="1295338" y="806714"/>
            <a:ext cx="3701011" cy="1262698"/>
          </a:xfrm>
          <a:prstGeom prst="rect">
            <a:avLst/>
          </a:prstGeom>
        </p:spPr>
      </p:pic>
      <p:pic>
        <p:nvPicPr>
          <p:cNvPr id="5" name="Picture 4">
            <a:extLst>
              <a:ext uri="{FF2B5EF4-FFF2-40B4-BE49-F238E27FC236}">
                <a16:creationId xmlns:a16="http://schemas.microsoft.com/office/drawing/2014/main" id="{6D10B759-A514-A059-5530-97C06D5C7611}"/>
              </a:ext>
            </a:extLst>
          </p:cNvPr>
          <p:cNvPicPr>
            <a:picLocks noChangeAspect="1"/>
          </p:cNvPicPr>
          <p:nvPr/>
        </p:nvPicPr>
        <p:blipFill rotWithShape="1">
          <a:blip r:embed="rId3"/>
          <a:srcRect l="17605" t="27555" r="12864" b="10667"/>
          <a:stretch/>
        </p:blipFill>
        <p:spPr>
          <a:xfrm>
            <a:off x="1198678" y="2628829"/>
            <a:ext cx="1947165" cy="2306727"/>
          </a:xfrm>
          <a:prstGeom prst="rect">
            <a:avLst/>
          </a:prstGeom>
        </p:spPr>
      </p:pic>
      <p:sp>
        <p:nvSpPr>
          <p:cNvPr id="6" name="TextBox 5">
            <a:extLst>
              <a:ext uri="{FF2B5EF4-FFF2-40B4-BE49-F238E27FC236}">
                <a16:creationId xmlns:a16="http://schemas.microsoft.com/office/drawing/2014/main" id="{22E056E2-8307-F3A7-6953-3C9A09556127}"/>
              </a:ext>
            </a:extLst>
          </p:cNvPr>
          <p:cNvSpPr txBox="1"/>
          <p:nvPr/>
        </p:nvSpPr>
        <p:spPr>
          <a:xfrm>
            <a:off x="3434020" y="2957426"/>
            <a:ext cx="2753360" cy="707886"/>
          </a:xfrm>
          <a:prstGeom prst="rect">
            <a:avLst/>
          </a:prstGeom>
          <a:noFill/>
        </p:spPr>
        <p:txBody>
          <a:bodyPr wrap="square" rtlCol="0">
            <a:spAutoFit/>
          </a:bodyPr>
          <a:lstStyle/>
          <a:p>
            <a:r>
              <a:rPr lang="en-US" sz="2000" dirty="0">
                <a:latin typeface="Segoe UI" panose="020B0502040204020203" pitchFamily="34" charset="0"/>
                <a:cs typeface="Segoe UI" panose="020B0502040204020203" pitchFamily="34" charset="0"/>
              </a:rPr>
              <a:t>Denise Meyer</a:t>
            </a:r>
          </a:p>
          <a:p>
            <a:r>
              <a:rPr lang="en-US" sz="2000" dirty="0">
                <a:latin typeface="Segoe UI" panose="020B0502040204020203" pitchFamily="34" charset="0"/>
                <a:cs typeface="Segoe UI" panose="020B0502040204020203" pitchFamily="34" charset="0"/>
              </a:rPr>
              <a:t>Executive Director</a:t>
            </a:r>
          </a:p>
        </p:txBody>
      </p:sp>
      <p:pic>
        <p:nvPicPr>
          <p:cNvPr id="8" name="Picture 7">
            <a:extLst>
              <a:ext uri="{FF2B5EF4-FFF2-40B4-BE49-F238E27FC236}">
                <a16:creationId xmlns:a16="http://schemas.microsoft.com/office/drawing/2014/main" id="{72AC4D88-6A74-7792-5EB0-61A71C004793}"/>
              </a:ext>
            </a:extLst>
          </p:cNvPr>
          <p:cNvPicPr>
            <a:picLocks noChangeAspect="1"/>
          </p:cNvPicPr>
          <p:nvPr/>
        </p:nvPicPr>
        <p:blipFill>
          <a:blip r:embed="rId4"/>
          <a:stretch>
            <a:fillRect/>
          </a:stretch>
        </p:blipFill>
        <p:spPr>
          <a:xfrm>
            <a:off x="6645735" y="1438063"/>
            <a:ext cx="3701010" cy="2559680"/>
          </a:xfrm>
          <a:prstGeom prst="rect">
            <a:avLst/>
          </a:prstGeom>
        </p:spPr>
      </p:pic>
      <p:sp>
        <p:nvSpPr>
          <p:cNvPr id="10" name="TextBox 9">
            <a:extLst>
              <a:ext uri="{FF2B5EF4-FFF2-40B4-BE49-F238E27FC236}">
                <a16:creationId xmlns:a16="http://schemas.microsoft.com/office/drawing/2014/main" id="{824761F4-8BA5-8D3D-4A16-86C6E5D694F9}"/>
              </a:ext>
            </a:extLst>
          </p:cNvPr>
          <p:cNvSpPr txBox="1"/>
          <p:nvPr/>
        </p:nvSpPr>
        <p:spPr>
          <a:xfrm>
            <a:off x="6096000" y="4473891"/>
            <a:ext cx="6096000" cy="1015663"/>
          </a:xfrm>
          <a:prstGeom prst="rect">
            <a:avLst/>
          </a:prstGeom>
          <a:noFill/>
        </p:spPr>
        <p:txBody>
          <a:bodyPr wrap="square">
            <a:spAutoFit/>
          </a:bodyPr>
          <a:lstStyle/>
          <a:p>
            <a:r>
              <a:rPr lang="en-US" sz="2000" b="1" dirty="0">
                <a:latin typeface="Segoe UI" panose="020B0502040204020203" pitchFamily="34" charset="0"/>
                <a:cs typeface="Segoe UI" panose="020B0502040204020203" pitchFamily="34" charset="0"/>
              </a:rPr>
              <a:t>Part B Center</a:t>
            </a:r>
          </a:p>
          <a:p>
            <a:r>
              <a:rPr lang="en-US" sz="2000" dirty="0">
                <a:latin typeface="Segoe UI" panose="020B0502040204020203" pitchFamily="34" charset="0"/>
                <a:cs typeface="Segoe UI" panose="020B0502040204020203" pitchFamily="34" charset="0"/>
              </a:rPr>
              <a:t>Ft. Collins, with a satellite office in Loveland</a:t>
            </a:r>
          </a:p>
          <a:p>
            <a:r>
              <a:rPr lang="en-US" sz="2000" dirty="0">
                <a:latin typeface="Segoe UI" panose="020B0502040204020203" pitchFamily="34" charset="0"/>
                <a:cs typeface="Segoe UI" panose="020B0502040204020203" pitchFamily="34" charset="0"/>
                <a:hlinkClick r:id="rId5"/>
              </a:rPr>
              <a:t>https://www.disabledresourceservices.org</a:t>
            </a:r>
            <a:r>
              <a:rPr lang="en-US" sz="2000" dirty="0">
                <a:latin typeface="Segoe UI" panose="020B0502040204020203" pitchFamily="34" charset="0"/>
                <a:cs typeface="Segoe UI" panose="020B0502040204020203" pitchFamily="34" charset="0"/>
              </a:rPr>
              <a:t> </a:t>
            </a:r>
          </a:p>
        </p:txBody>
      </p:sp>
      <p:pic>
        <p:nvPicPr>
          <p:cNvPr id="2" name="Picture 1">
            <a:extLst>
              <a:ext uri="{FF2B5EF4-FFF2-40B4-BE49-F238E27FC236}">
                <a16:creationId xmlns:a16="http://schemas.microsoft.com/office/drawing/2014/main" id="{FEC15D6C-AA44-0DF2-FE77-BF1A8D1CE89E}"/>
              </a:ext>
            </a:extLst>
          </p:cNvPr>
          <p:cNvPicPr>
            <a:picLocks noChangeAspect="1"/>
          </p:cNvPicPr>
          <p:nvPr/>
        </p:nvPicPr>
        <p:blipFill>
          <a:blip r:embed="rId6"/>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281694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31B48-EFAD-A8C1-C70A-EC555E82A1B7}"/>
              </a:ext>
            </a:extLst>
          </p:cNvPr>
          <p:cNvSpPr>
            <a:spLocks noGrp="1"/>
          </p:cNvSpPr>
          <p:nvPr>
            <p:ph type="title"/>
          </p:nvPr>
        </p:nvSpPr>
        <p:spPr/>
        <p:txBody>
          <a:bodyPr/>
          <a:lstStyle/>
          <a:p>
            <a:r>
              <a:rPr lang="en-US" dirty="0">
                <a:solidFill>
                  <a:schemeClr val="accent6">
                    <a:lumMod val="75000"/>
                  </a:schemeClr>
                </a:solidFill>
                <a:latin typeface="Berlin Sans FB Demi" panose="020E0802020502020306" pitchFamily="34" charset="0"/>
              </a:rPr>
              <a:t>Thanks for listening!</a:t>
            </a:r>
          </a:p>
        </p:txBody>
      </p:sp>
      <p:sp>
        <p:nvSpPr>
          <p:cNvPr id="3" name="Content Placeholder 2">
            <a:extLst>
              <a:ext uri="{FF2B5EF4-FFF2-40B4-BE49-F238E27FC236}">
                <a16:creationId xmlns:a16="http://schemas.microsoft.com/office/drawing/2014/main" id="{170C0BD6-2EE5-03CC-390C-7DB52EC68339}"/>
              </a:ext>
            </a:extLst>
          </p:cNvPr>
          <p:cNvSpPr>
            <a:spLocks noGrp="1"/>
          </p:cNvSpPr>
          <p:nvPr>
            <p:ph idx="1"/>
          </p:nvPr>
        </p:nvSpPr>
        <p:spPr>
          <a:xfrm>
            <a:off x="2382520" y="1439545"/>
            <a:ext cx="2372360" cy="1191895"/>
          </a:xfrm>
        </p:spPr>
        <p:txBody>
          <a:bodyPr/>
          <a:lstStyle/>
          <a:p>
            <a:r>
              <a:rPr lang="en-US" dirty="0">
                <a:solidFill>
                  <a:schemeClr val="accent6">
                    <a:lumMod val="75000"/>
                  </a:schemeClr>
                </a:solidFill>
                <a:latin typeface="Berlin Sans FB Demi" panose="020E0802020502020306" pitchFamily="34" charset="0"/>
              </a:rPr>
              <a:t>Questions?</a:t>
            </a:r>
          </a:p>
          <a:p>
            <a:r>
              <a:rPr lang="en-US" dirty="0">
                <a:solidFill>
                  <a:schemeClr val="accent6">
                    <a:lumMod val="75000"/>
                  </a:schemeClr>
                </a:solidFill>
                <a:latin typeface="Berlin Sans FB Demi" panose="020E0802020502020306" pitchFamily="34" charset="0"/>
              </a:rPr>
              <a:t>Thoughts?</a:t>
            </a:r>
          </a:p>
          <a:p>
            <a:endParaRPr lang="en-US" dirty="0"/>
          </a:p>
        </p:txBody>
      </p:sp>
      <p:sp>
        <p:nvSpPr>
          <p:cNvPr id="4" name="Content Placeholder 2">
            <a:extLst>
              <a:ext uri="{FF2B5EF4-FFF2-40B4-BE49-F238E27FC236}">
                <a16:creationId xmlns:a16="http://schemas.microsoft.com/office/drawing/2014/main" id="{6D061EB2-193D-C32A-7DED-3D661E973B36}"/>
              </a:ext>
            </a:extLst>
          </p:cNvPr>
          <p:cNvSpPr txBox="1">
            <a:spLocks/>
          </p:cNvSpPr>
          <p:nvPr/>
        </p:nvSpPr>
        <p:spPr>
          <a:xfrm>
            <a:off x="838200" y="2957037"/>
            <a:ext cx="10922000" cy="2824003"/>
          </a:xfrm>
          <a:prstGeom prst="rect">
            <a:avLst/>
          </a:prstGeom>
          <a:solidFill>
            <a:schemeClr val="accent6">
              <a:lumMod val="60000"/>
              <a:lumOff val="4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latin typeface="Segoe UI" panose="020B0502040204020203" pitchFamily="34" charset="0"/>
                <a:cs typeface="Segoe UI" panose="020B0502040204020203" pitchFamily="34" charset="0"/>
              </a:rPr>
              <a:t>Welcome to the Colorado SILC!  We are all so lucky to have you here.</a:t>
            </a:r>
          </a:p>
          <a:p>
            <a:pPr marL="0" indent="0">
              <a:buNone/>
            </a:pPr>
            <a:endParaRPr lang="en-US" i="1" dirty="0">
              <a:latin typeface="Segoe UI" panose="020B0502040204020203" pitchFamily="34" charset="0"/>
              <a:cs typeface="Segoe UI" panose="020B0502040204020203" pitchFamily="34" charset="0"/>
            </a:endParaRPr>
          </a:p>
          <a:p>
            <a:pPr marL="0" indent="0">
              <a:buNone/>
            </a:pPr>
            <a:r>
              <a:rPr lang="en-US" i="1" dirty="0">
                <a:latin typeface="Segoe UI" panose="020B0502040204020203" pitchFamily="34" charset="0"/>
                <a:cs typeface="Segoe UI" panose="020B0502040204020203" pitchFamily="34" charset="0"/>
              </a:rPr>
              <a:t>Thank you in advance for your participation and your contributions that </a:t>
            </a:r>
            <a:r>
              <a:rPr lang="en-US" b="0" i="1" dirty="0">
                <a:solidFill>
                  <a:srgbClr val="2B2B2B"/>
                </a:solidFill>
                <a:effectLst/>
                <a:latin typeface="Segoe UI" panose="020B0502040204020203" pitchFamily="34" charset="0"/>
                <a:cs typeface="Segoe UI" panose="020B0502040204020203" pitchFamily="34" charset="0"/>
              </a:rPr>
              <a:t>champion the full inclusion of people with disabilities in community life,</a:t>
            </a:r>
            <a:r>
              <a:rPr lang="en-US" i="1" dirty="0">
                <a:latin typeface="Segoe UI" panose="020B0502040204020203" pitchFamily="34" charset="0"/>
                <a:cs typeface="Segoe UI" panose="020B0502040204020203" pitchFamily="34" charset="0"/>
              </a:rPr>
              <a:t> and support Colorado’s Centers for Independent Living.</a:t>
            </a:r>
          </a:p>
        </p:txBody>
      </p:sp>
      <p:pic>
        <p:nvPicPr>
          <p:cNvPr id="5" name="Picture 4">
            <a:extLst>
              <a:ext uri="{FF2B5EF4-FFF2-40B4-BE49-F238E27FC236}">
                <a16:creationId xmlns:a16="http://schemas.microsoft.com/office/drawing/2014/main" id="{EE1E510D-3BFD-9F55-F341-834F707722E7}"/>
              </a:ext>
            </a:extLst>
          </p:cNvPr>
          <p:cNvPicPr>
            <a:picLocks noChangeAspect="1"/>
          </p:cNvPicPr>
          <p:nvPr/>
        </p:nvPicPr>
        <p:blipFill>
          <a:blip r:embed="rId2"/>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212515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06E05-F6EC-F251-F007-385C92EA3689}"/>
              </a:ext>
            </a:extLst>
          </p:cNvPr>
          <p:cNvSpPr>
            <a:spLocks noGrp="1"/>
          </p:cNvSpPr>
          <p:nvPr>
            <p:ph type="title"/>
          </p:nvPr>
        </p:nvSpPr>
        <p:spPr/>
        <p:txBody>
          <a:bodyPr/>
          <a:lstStyle/>
          <a:p>
            <a:pPr algn="l"/>
            <a:r>
              <a:rPr lang="en-US" b="1" i="0" u="sng" dirty="0">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The Rehabilitation Act of 1973</a:t>
            </a:r>
          </a:p>
        </p:txBody>
      </p:sp>
      <p:sp>
        <p:nvSpPr>
          <p:cNvPr id="3" name="Content Placeholder 2">
            <a:extLst>
              <a:ext uri="{FF2B5EF4-FFF2-40B4-BE49-F238E27FC236}">
                <a16:creationId xmlns:a16="http://schemas.microsoft.com/office/drawing/2014/main" id="{D9C1333A-4810-DD42-7A26-DC2A3089F8B5}"/>
              </a:ext>
            </a:extLst>
          </p:cNvPr>
          <p:cNvSpPr>
            <a:spLocks noGrp="1"/>
          </p:cNvSpPr>
          <p:nvPr>
            <p:ph idx="1"/>
          </p:nvPr>
        </p:nvSpPr>
        <p:spPr>
          <a:xfrm>
            <a:off x="838200" y="1474751"/>
            <a:ext cx="10515600" cy="5128068"/>
          </a:xfrm>
        </p:spPr>
        <p:txBody>
          <a:bodyPr>
            <a:normAutofit lnSpcReduction="10000"/>
          </a:bodyPr>
          <a:lstStyle/>
          <a:p>
            <a:r>
              <a:rPr lang="en-US" dirty="0"/>
              <a:t>The Rehab Act of is a federal law, codified as 29 U.S.C. § 701 et seq. </a:t>
            </a:r>
          </a:p>
          <a:p>
            <a:r>
              <a:rPr lang="en-US" dirty="0"/>
              <a:t>The Rehab Act of 1973 replaces preexisting laws to extend and revise the authorization of grants to States for vocational rehabilitation services, with special emphasis on services to those with the most severe disabilities.</a:t>
            </a:r>
          </a:p>
          <a:p>
            <a:r>
              <a:rPr lang="en-US" dirty="0"/>
              <a:t>The Rehabilitation Act requires affirmative action in employment by the federal government and by government contractors and prohibits discrimination on the basis of disability in programs conducted by federal agencies, in programs receiving federal financial assistance, in federal employment, and in the employment practices of federal contractors. </a:t>
            </a:r>
          </a:p>
          <a:p>
            <a:r>
              <a:rPr lang="en-US" dirty="0"/>
              <a:t>President Richard Nixon signed H.R. 8070 into law on September 26, 1973 after he had vetoed two previous versions.</a:t>
            </a:r>
          </a:p>
        </p:txBody>
      </p:sp>
      <p:pic>
        <p:nvPicPr>
          <p:cNvPr id="4" name="Picture 3">
            <a:extLst>
              <a:ext uri="{FF2B5EF4-FFF2-40B4-BE49-F238E27FC236}">
                <a16:creationId xmlns:a16="http://schemas.microsoft.com/office/drawing/2014/main" id="{CF5BD6EA-DE67-4222-226B-916A5CD0F89B}"/>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2957076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B0B7E-47A5-B17A-FF0C-9243A5D317FC}"/>
              </a:ext>
            </a:extLst>
          </p:cNvPr>
          <p:cNvSpPr>
            <a:spLocks noGrp="1"/>
          </p:cNvSpPr>
          <p:nvPr>
            <p:ph type="title"/>
          </p:nvPr>
        </p:nvSpPr>
        <p:spPr/>
        <p:txBody>
          <a:bodyPr/>
          <a:lstStyle/>
          <a:p>
            <a:r>
              <a:rPr lang="en-US" b="1" i="0" u="sng" dirty="0">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The Rehabilitation Act of 1973</a:t>
            </a:r>
            <a:endParaRPr lang="en-US" dirty="0"/>
          </a:p>
        </p:txBody>
      </p:sp>
      <p:sp>
        <p:nvSpPr>
          <p:cNvPr id="3" name="Content Placeholder 2">
            <a:extLst>
              <a:ext uri="{FF2B5EF4-FFF2-40B4-BE49-F238E27FC236}">
                <a16:creationId xmlns:a16="http://schemas.microsoft.com/office/drawing/2014/main" id="{1CF376A3-F83A-D578-A798-165418FA139C}"/>
              </a:ext>
            </a:extLst>
          </p:cNvPr>
          <p:cNvSpPr>
            <a:spLocks noGrp="1"/>
          </p:cNvSpPr>
          <p:nvPr>
            <p:ph idx="1"/>
          </p:nvPr>
        </p:nvSpPr>
        <p:spPr>
          <a:xfrm>
            <a:off x="838200" y="1549178"/>
            <a:ext cx="10515600" cy="4943697"/>
          </a:xfrm>
        </p:spPr>
        <p:txBody>
          <a:bodyPr>
            <a:noAutofit/>
          </a:bodyPr>
          <a:lstStyle/>
          <a:p>
            <a:pPr>
              <a:lnSpc>
                <a:spcPct val="100000"/>
              </a:lnSpc>
              <a:spcBef>
                <a:spcPts val="0"/>
              </a:spcBef>
            </a:pPr>
            <a:r>
              <a:rPr lang="en-US" sz="1600" b="1" dirty="0">
                <a:latin typeface="Segoe UI" panose="020B0502040204020203" pitchFamily="34" charset="0"/>
                <a:cs typeface="Segoe UI" panose="020B0502040204020203" pitchFamily="34" charset="0"/>
              </a:rPr>
              <a:t>Section 501 </a:t>
            </a:r>
            <a:r>
              <a:rPr lang="en-US" sz="1600" dirty="0">
                <a:latin typeface="Segoe UI" panose="020B0502040204020203" pitchFamily="34" charset="0"/>
                <a:cs typeface="Segoe UI" panose="020B0502040204020203" pitchFamily="34" charset="0"/>
              </a:rPr>
              <a:t>requires affirmative action and nondiscrimination in employment by Federal agencies of the executive branch. </a:t>
            </a:r>
          </a:p>
          <a:p>
            <a:pPr marL="0" indent="0">
              <a:lnSpc>
                <a:spcPct val="100000"/>
              </a:lnSpc>
              <a:spcBef>
                <a:spcPts val="0"/>
              </a:spcBef>
              <a:buNone/>
            </a:pPr>
            <a:endParaRPr lang="en-US" sz="1600" dirty="0">
              <a:latin typeface="Segoe UI" panose="020B0502040204020203" pitchFamily="34" charset="0"/>
              <a:cs typeface="Segoe UI" panose="020B0502040204020203" pitchFamily="34" charset="0"/>
            </a:endParaRPr>
          </a:p>
          <a:p>
            <a:pPr>
              <a:lnSpc>
                <a:spcPct val="100000"/>
              </a:lnSpc>
              <a:spcBef>
                <a:spcPts val="0"/>
              </a:spcBef>
            </a:pPr>
            <a:r>
              <a:rPr lang="en-US" sz="1600" b="1" dirty="0">
                <a:latin typeface="Segoe UI" panose="020B0502040204020203" pitchFamily="34" charset="0"/>
                <a:cs typeface="Segoe UI" panose="020B0502040204020203" pitchFamily="34" charset="0"/>
              </a:rPr>
              <a:t>Section 503 </a:t>
            </a:r>
            <a:r>
              <a:rPr lang="en-US" sz="1600" dirty="0">
                <a:latin typeface="Segoe UI" panose="020B0502040204020203" pitchFamily="34" charset="0"/>
                <a:cs typeface="Segoe UI" panose="020B0502040204020203" pitchFamily="34" charset="0"/>
              </a:rPr>
              <a:t>requires affirmative action and prohibits employment discrimination by Federal government contractors and subcontractors with contracts of more than $10,000.</a:t>
            </a:r>
          </a:p>
          <a:p>
            <a:pPr>
              <a:lnSpc>
                <a:spcPct val="100000"/>
              </a:lnSpc>
              <a:spcBef>
                <a:spcPts val="0"/>
              </a:spcBef>
            </a:pPr>
            <a:endParaRPr lang="en-US" sz="1600" dirty="0">
              <a:latin typeface="Segoe UI" panose="020B0502040204020203" pitchFamily="34" charset="0"/>
              <a:cs typeface="Segoe UI" panose="020B0502040204020203" pitchFamily="34" charset="0"/>
            </a:endParaRPr>
          </a:p>
          <a:p>
            <a:pPr>
              <a:lnSpc>
                <a:spcPct val="100000"/>
              </a:lnSpc>
              <a:spcBef>
                <a:spcPts val="0"/>
              </a:spcBef>
            </a:pPr>
            <a:r>
              <a:rPr lang="en-US" sz="1600" b="1" dirty="0">
                <a:latin typeface="Segoe UI" panose="020B0502040204020203" pitchFamily="34" charset="0"/>
                <a:cs typeface="Segoe UI" panose="020B0502040204020203" pitchFamily="34" charset="0"/>
              </a:rPr>
              <a:t>Section 504 </a:t>
            </a:r>
            <a:r>
              <a:rPr lang="en-US" sz="1600" dirty="0">
                <a:latin typeface="Segoe UI" panose="020B0502040204020203" pitchFamily="34" charset="0"/>
                <a:cs typeface="Segoe UI" panose="020B0502040204020203" pitchFamily="34" charset="0"/>
              </a:rPr>
              <a:t>created and extended civil rights to people with disabilities. Section 504 has also provided opportunities for children and adults with disabilities in education, employment and various other settings. It even allows for reasonable accommodations such as special study area and assistance as necessary for each student.  Each Federal agency has its own set of section 504 regulations that apply to its own programs. Requirements common to these regulations include reasonable accommodation for employees with disabilities; program accessibility; effective communication with people who have hearing or vision disabilities; and accessible new construction and alterations. Each agency is responsible for enforcing its own regulations. Section 504 may also be enforced through private lawsuits. It is not necessary to file a complaint with a Federal agency or to receive a "right-to-sue" letter before going to court.</a:t>
            </a:r>
          </a:p>
          <a:p>
            <a:pPr>
              <a:lnSpc>
                <a:spcPct val="100000"/>
              </a:lnSpc>
              <a:spcBef>
                <a:spcPts val="0"/>
              </a:spcBef>
            </a:pPr>
            <a:endParaRPr lang="en-US" sz="1600" dirty="0">
              <a:latin typeface="Segoe UI" panose="020B0502040204020203" pitchFamily="34" charset="0"/>
              <a:cs typeface="Segoe UI" panose="020B0502040204020203" pitchFamily="34" charset="0"/>
            </a:endParaRPr>
          </a:p>
          <a:p>
            <a:pPr>
              <a:lnSpc>
                <a:spcPct val="100000"/>
              </a:lnSpc>
              <a:spcBef>
                <a:spcPts val="0"/>
              </a:spcBef>
            </a:pPr>
            <a:r>
              <a:rPr lang="en-US" sz="1600" b="1" dirty="0">
                <a:latin typeface="Segoe UI" panose="020B0502040204020203" pitchFamily="34" charset="0"/>
                <a:cs typeface="Segoe UI" panose="020B0502040204020203" pitchFamily="34" charset="0"/>
              </a:rPr>
              <a:t>Section 508 </a:t>
            </a:r>
            <a:r>
              <a:rPr lang="en-US" sz="1600" dirty="0">
                <a:latin typeface="Segoe UI" panose="020B0502040204020203" pitchFamily="34" charset="0"/>
                <a:cs typeface="Segoe UI" panose="020B0502040204020203" pitchFamily="34" charset="0"/>
              </a:rPr>
              <a:t>of the Rehabilitation Act establishes requirements for electronic and information technology developed, maintained, procured, or used by the Federal government. Section 508 requires Federal electronic and information technology to be accessible to people with disabilities, including employees and members of the public.  </a:t>
            </a:r>
          </a:p>
        </p:txBody>
      </p:sp>
      <p:pic>
        <p:nvPicPr>
          <p:cNvPr id="4" name="Picture 3">
            <a:extLst>
              <a:ext uri="{FF2B5EF4-FFF2-40B4-BE49-F238E27FC236}">
                <a16:creationId xmlns:a16="http://schemas.microsoft.com/office/drawing/2014/main" id="{E078F1CA-ABF3-FF6D-AAE8-8AF0F12D54E8}"/>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0770540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0DB2-A83A-2A9E-ACBD-2D0BB8AF4844}"/>
              </a:ext>
            </a:extLst>
          </p:cNvPr>
          <p:cNvSpPr>
            <a:spLocks noGrp="1"/>
          </p:cNvSpPr>
          <p:nvPr>
            <p:ph type="title"/>
          </p:nvPr>
        </p:nvSpPr>
        <p:spPr>
          <a:xfrm>
            <a:off x="838200" y="365126"/>
            <a:ext cx="10515600" cy="1027740"/>
          </a:xfrm>
        </p:spPr>
        <p:txBody>
          <a:bodyPr>
            <a:normAutofit fontScale="90000"/>
          </a:bodyPr>
          <a:lstStyle/>
          <a:p>
            <a:r>
              <a:rPr lang="en-US" b="1" i="0" u="sng" dirty="0">
                <a:effectLst/>
                <a:latin typeface="Segoe UI" panose="020B0502040204020203" pitchFamily="34" charset="0"/>
                <a:cs typeface="Segoe UI" panose="020B0502040204020203" pitchFamily="34" charset="0"/>
                <a:hlinkClick r:id="rId2">
                  <a:extLst>
                    <a:ext uri="{A12FA001-AC4F-418D-AE19-62706E023703}">
                      <ahyp:hlinkClr xmlns:ahyp="http://schemas.microsoft.com/office/drawing/2018/hyperlinkcolor" val="tx"/>
                    </a:ext>
                  </a:extLst>
                </a:hlinkClick>
              </a:rPr>
              <a:t>The Rehabilitation Act of 1973</a:t>
            </a:r>
            <a:br>
              <a:rPr lang="en-US" b="1" i="0" u="sng" dirty="0">
                <a:effectLst/>
                <a:latin typeface="Segoe UI" panose="020B0502040204020203" pitchFamily="34" charset="0"/>
                <a:cs typeface="Segoe UI" panose="020B0502040204020203" pitchFamily="34" charset="0"/>
              </a:rPr>
            </a:br>
            <a:r>
              <a:rPr lang="en-US" sz="3200" b="1" i="0" dirty="0">
                <a:effectLst/>
                <a:latin typeface="Segoe UI" panose="020B0502040204020203" pitchFamily="34" charset="0"/>
                <a:cs typeface="Segoe UI" panose="020B0502040204020203" pitchFamily="34" charset="0"/>
              </a:rPr>
              <a:t>Significant Amendments</a:t>
            </a:r>
            <a:endParaRPr lang="en-US" sz="3200" dirty="0"/>
          </a:p>
        </p:txBody>
      </p:sp>
      <p:sp>
        <p:nvSpPr>
          <p:cNvPr id="3" name="Content Placeholder 2">
            <a:extLst>
              <a:ext uri="{FF2B5EF4-FFF2-40B4-BE49-F238E27FC236}">
                <a16:creationId xmlns:a16="http://schemas.microsoft.com/office/drawing/2014/main" id="{78E47FAC-9B40-DAF4-367D-D89C51168006}"/>
              </a:ext>
            </a:extLst>
          </p:cNvPr>
          <p:cNvSpPr>
            <a:spLocks noGrp="1"/>
          </p:cNvSpPr>
          <p:nvPr>
            <p:ph idx="1"/>
          </p:nvPr>
        </p:nvSpPr>
        <p:spPr>
          <a:xfrm>
            <a:off x="838200" y="1392866"/>
            <a:ext cx="10515600" cy="5305646"/>
          </a:xfrm>
        </p:spPr>
        <p:txBody>
          <a:bodyPr>
            <a:noAutofit/>
          </a:bodyPr>
          <a:lstStyle/>
          <a:p>
            <a:pPr marL="0" indent="0">
              <a:lnSpc>
                <a:spcPct val="100000"/>
              </a:lnSpc>
              <a:spcBef>
                <a:spcPts val="0"/>
              </a:spcBef>
              <a:buNone/>
            </a:pPr>
            <a:r>
              <a:rPr lang="en-US" sz="1600" dirty="0">
                <a:latin typeface="Segoe UI" panose="020B0502040204020203" pitchFamily="34" charset="0"/>
                <a:cs typeface="Segoe UI" panose="020B0502040204020203" pitchFamily="34" charset="0"/>
              </a:rPr>
              <a:t>Significant amendments were made 1974. The most important was the expansion of the definition of "handicapped individual." The original 1973 Act defined a "handicapped individual" as:</a:t>
            </a:r>
          </a:p>
          <a:p>
            <a:pPr>
              <a:lnSpc>
                <a:spcPct val="100000"/>
              </a:lnSpc>
              <a:spcBef>
                <a:spcPts val="0"/>
              </a:spcBef>
            </a:pPr>
            <a:r>
              <a:rPr lang="en-US" sz="1600" dirty="0">
                <a:latin typeface="Segoe UI" panose="020B0502040204020203" pitchFamily="34" charset="0"/>
                <a:cs typeface="Segoe UI" panose="020B0502040204020203" pitchFamily="34" charset="0"/>
              </a:rPr>
              <a:t>any individual who (A) has a physical or mental disability which for such individual constitutes or results in a substantial handicap to employment and (B) can reasonably be expected to benefit in terms of employability from vocational rehabilitation services.</a:t>
            </a:r>
          </a:p>
          <a:p>
            <a:pPr marL="0" indent="0">
              <a:lnSpc>
                <a:spcPct val="100000"/>
              </a:lnSpc>
              <a:spcBef>
                <a:spcPts val="0"/>
              </a:spcBef>
              <a:buNone/>
            </a:pPr>
            <a:r>
              <a:rPr lang="en-US" sz="1600" dirty="0">
                <a:latin typeface="Segoe UI" panose="020B0502040204020203" pitchFamily="34" charset="0"/>
                <a:cs typeface="Segoe UI" panose="020B0502040204020203" pitchFamily="34" charset="0"/>
              </a:rPr>
              <a:t>The 1974 amendments substituted a much broader definition of "handicapped individual," and addressed architectural and transportation barriers (Section 502), employment by federal contractors (section 503) and programs receiving federal financial assistance (Section 504) not related to employability. The 1974 amendments said a handicapped individual meant:</a:t>
            </a:r>
          </a:p>
          <a:p>
            <a:pPr>
              <a:lnSpc>
                <a:spcPct val="100000"/>
              </a:lnSpc>
              <a:spcBef>
                <a:spcPts val="0"/>
              </a:spcBef>
            </a:pPr>
            <a:r>
              <a:rPr lang="en-US" sz="1600" dirty="0">
                <a:latin typeface="Segoe UI" panose="020B0502040204020203" pitchFamily="34" charset="0"/>
                <a:cs typeface="Segoe UI" panose="020B0502040204020203" pitchFamily="34" charset="0"/>
              </a:rPr>
              <a:t>any person who (A) has a physical or mental impairment which substantially limits one or more of such person's major life activities, (B) has a record of such an impairment, or (C) is regarded as having such an impairment.</a:t>
            </a:r>
          </a:p>
          <a:p>
            <a:pPr>
              <a:lnSpc>
                <a:spcPct val="100000"/>
              </a:lnSpc>
              <a:spcBef>
                <a:spcPts val="0"/>
              </a:spcBef>
            </a:pPr>
            <a:endParaRPr lang="en-US" sz="1600" dirty="0">
              <a:latin typeface="Segoe UI" panose="020B0502040204020203" pitchFamily="34" charset="0"/>
              <a:cs typeface="Segoe UI" panose="020B0502040204020203" pitchFamily="34" charset="0"/>
            </a:endParaRPr>
          </a:p>
          <a:p>
            <a:pPr marL="0" indent="0">
              <a:lnSpc>
                <a:spcPct val="100000"/>
              </a:lnSpc>
              <a:spcBef>
                <a:spcPts val="0"/>
              </a:spcBef>
              <a:buNone/>
            </a:pPr>
            <a:r>
              <a:rPr lang="en-US" sz="1600" dirty="0">
                <a:latin typeface="Segoe UI" panose="020B0502040204020203" pitchFamily="34" charset="0"/>
                <a:cs typeface="Segoe UI" panose="020B0502040204020203" pitchFamily="34" charset="0"/>
              </a:rPr>
              <a:t>Congress adopted that definition in the Americans with Disabilities Act of 1990, substituting the term "disability" for "handicapped."</a:t>
            </a:r>
          </a:p>
          <a:p>
            <a:pPr>
              <a:lnSpc>
                <a:spcPct val="100000"/>
              </a:lnSpc>
              <a:spcBef>
                <a:spcPts val="0"/>
              </a:spcBef>
            </a:pPr>
            <a:endParaRPr lang="en-US" sz="1600" dirty="0">
              <a:latin typeface="Segoe UI" panose="020B0502040204020203" pitchFamily="34" charset="0"/>
              <a:cs typeface="Segoe UI" panose="020B0502040204020203" pitchFamily="34" charset="0"/>
            </a:endParaRPr>
          </a:p>
          <a:p>
            <a:pPr marL="0" indent="0">
              <a:lnSpc>
                <a:spcPct val="100000"/>
              </a:lnSpc>
              <a:spcBef>
                <a:spcPts val="0"/>
              </a:spcBef>
              <a:buNone/>
            </a:pPr>
            <a:r>
              <a:rPr lang="en-US" sz="1600" dirty="0">
                <a:latin typeface="Segoe UI" panose="020B0502040204020203" pitchFamily="34" charset="0"/>
                <a:cs typeface="Segoe UI" panose="020B0502040204020203" pitchFamily="34" charset="0"/>
              </a:rPr>
              <a:t>In 1986, Public Law 99-506 helped the Rehabilitation Act to refine and focus services offered to those with the most severe disabilities. Supported employment was also defined as a "legitimate rehabilitation outcome".</a:t>
            </a:r>
          </a:p>
          <a:p>
            <a:pPr marL="0" indent="0">
              <a:lnSpc>
                <a:spcPct val="100000"/>
              </a:lnSpc>
              <a:spcBef>
                <a:spcPts val="0"/>
              </a:spcBef>
              <a:buNone/>
            </a:pPr>
            <a:endParaRPr lang="en-US" sz="1600" dirty="0">
              <a:latin typeface="Segoe UI" panose="020B0502040204020203" pitchFamily="34" charset="0"/>
              <a:cs typeface="Segoe UI" panose="020B0502040204020203" pitchFamily="34" charset="0"/>
            </a:endParaRPr>
          </a:p>
          <a:p>
            <a:pPr marL="0" indent="0">
              <a:lnSpc>
                <a:spcPct val="100000"/>
              </a:lnSpc>
              <a:spcBef>
                <a:spcPts val="0"/>
              </a:spcBef>
              <a:buNone/>
            </a:pPr>
            <a:r>
              <a:rPr lang="en-US" sz="1600" dirty="0">
                <a:latin typeface="Segoe UI" panose="020B0502040204020203" pitchFamily="34" charset="0"/>
                <a:cs typeface="Segoe UI" panose="020B0502040204020203" pitchFamily="34" charset="0"/>
              </a:rPr>
              <a:t>Title four of the Workforce Investment Act of 1998 amended the Rehab Act in order to accomplish the goal of helping people return to the workforce. It also created a national council on disability. However, the Workforce Investment Act was repealed and replaced by the </a:t>
            </a:r>
            <a:r>
              <a:rPr lang="en-US" sz="1600" dirty="0">
                <a:highlight>
                  <a:srgbClr val="FFFF00"/>
                </a:highlight>
                <a:latin typeface="Segoe UI" panose="020B0502040204020203" pitchFamily="34" charset="0"/>
                <a:cs typeface="Segoe UI" panose="020B0502040204020203" pitchFamily="34" charset="0"/>
              </a:rPr>
              <a:t>2014 Workforce Innovation and Opportunity Act</a:t>
            </a:r>
            <a:r>
              <a:rPr lang="en-US" sz="1600" dirty="0">
                <a:latin typeface="Segoe UI" panose="020B0502040204020203" pitchFamily="34" charset="0"/>
                <a:cs typeface="Segoe UI" panose="020B0502040204020203" pitchFamily="34" charset="0"/>
              </a:rPr>
              <a:t>.</a:t>
            </a:r>
          </a:p>
        </p:txBody>
      </p:sp>
      <p:pic>
        <p:nvPicPr>
          <p:cNvPr id="4" name="Picture 3">
            <a:extLst>
              <a:ext uri="{FF2B5EF4-FFF2-40B4-BE49-F238E27FC236}">
                <a16:creationId xmlns:a16="http://schemas.microsoft.com/office/drawing/2014/main" id="{C30C9F0D-0600-E042-BFB5-3B6E98C20AFF}"/>
              </a:ext>
            </a:extLst>
          </p:cNvPr>
          <p:cNvPicPr>
            <a:picLocks noChangeAspect="1"/>
          </p:cNvPicPr>
          <p:nvPr/>
        </p:nvPicPr>
        <p:blipFill>
          <a:blip r:embed="rId3"/>
          <a:stretch>
            <a:fillRect/>
          </a:stretch>
        </p:blipFill>
        <p:spPr>
          <a:xfrm>
            <a:off x="10503262" y="6248347"/>
            <a:ext cx="1688738" cy="609653"/>
          </a:xfrm>
          <a:prstGeom prst="rect">
            <a:avLst/>
          </a:prstGeom>
        </p:spPr>
      </p:pic>
    </p:spTree>
    <p:extLst>
      <p:ext uri="{BB962C8B-B14F-4D97-AF65-F5344CB8AC3E}">
        <p14:creationId xmlns:p14="http://schemas.microsoft.com/office/powerpoint/2010/main" val="36472298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A4CAA-D230-12AC-5C55-65CB2ADF1827}"/>
              </a:ext>
            </a:extLst>
          </p:cNvPr>
          <p:cNvSpPr>
            <a:spLocks noGrp="1"/>
          </p:cNvSpPr>
          <p:nvPr>
            <p:ph type="title"/>
          </p:nvPr>
        </p:nvSpPr>
        <p:spPr/>
        <p:txBody>
          <a:bodyPr>
            <a:normAutofit/>
          </a:bodyPr>
          <a:lstStyle/>
          <a:p>
            <a:br>
              <a:rPr lang="en-US" dirty="0"/>
            </a:br>
            <a:endParaRPr lang="en-US" dirty="0"/>
          </a:p>
        </p:txBody>
      </p:sp>
      <p:sp>
        <p:nvSpPr>
          <p:cNvPr id="4" name="Rectangle 1">
            <a:extLst>
              <a:ext uri="{FF2B5EF4-FFF2-40B4-BE49-F238E27FC236}">
                <a16:creationId xmlns:a16="http://schemas.microsoft.com/office/drawing/2014/main" id="{E6562701-2468-B80B-AE30-6283F04364B5}"/>
              </a:ext>
            </a:extLst>
          </p:cNvPr>
          <p:cNvSpPr>
            <a:spLocks noChangeArrowheads="1"/>
          </p:cNvSpPr>
          <p:nvPr/>
        </p:nvSpPr>
        <p:spPr bwMode="auto">
          <a:xfrm>
            <a:off x="747461" y="492766"/>
            <a:ext cx="4230939" cy="149271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sng" strike="noStrike" cap="none" normalizeH="0" baseline="0" dirty="0">
                <a:ln>
                  <a:noFill/>
                </a:ln>
                <a:solidFill>
                  <a:srgbClr val="0A3661"/>
                </a:solidFill>
                <a:effectLst/>
                <a:latin typeface="Helvetica Neue"/>
              </a:rPr>
              <a:t>  </a:t>
            </a:r>
            <a:r>
              <a:rPr kumimoji="0" lang="en-US" altLang="en-US" sz="4500" b="0" i="0" u="sng" strike="noStrike" cap="none" normalizeH="0" baseline="0" dirty="0">
                <a:ln>
                  <a:noFill/>
                </a:ln>
                <a:solidFill>
                  <a:srgbClr val="0A3661"/>
                </a:solidFill>
                <a:effectLst/>
                <a:latin typeface="Helvetica Neue"/>
              </a:rPr>
              <a:t>     </a:t>
            </a:r>
            <a:endParaRPr kumimoji="0" lang="en-US" altLang="en-US" sz="1000" b="0" i="0" u="none" strike="noStrike" cap="none" normalizeH="0" baseline="0" dirty="0">
              <a:ln>
                <a:noFill/>
              </a:ln>
              <a:solidFill>
                <a:srgbClr val="030A1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4285"/>
                </a:solidFill>
                <a:effectLst/>
                <a:latin typeface="Georgia" panose="02040502050405020303" pitchFamily="18" charset="0"/>
              </a:rPr>
              <a:t>U.S. Department of Education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030A13"/>
                </a:solidFill>
                <a:effectLst/>
                <a:latin typeface="Helvetica Neu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050" name="Picture 2" descr="US Department of Education">
            <a:hlinkClick r:id="rId2" tooltip="US Department of Education"/>
            <a:extLst>
              <a:ext uri="{FF2B5EF4-FFF2-40B4-BE49-F238E27FC236}">
                <a16:creationId xmlns:a16="http://schemas.microsoft.com/office/drawing/2014/main" id="{77B08580-8417-B2DB-56DA-366C7DC63E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461" y="212950"/>
            <a:ext cx="918779" cy="9187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kip Office Navigation">
            <a:hlinkClick r:id="rId4"/>
            <a:extLst>
              <a:ext uri="{FF2B5EF4-FFF2-40B4-BE49-F238E27FC236}">
                <a16:creationId xmlns:a16="http://schemas.microsoft.com/office/drawing/2014/main" id="{9AE7B7F4-2B47-79AC-4B96-E1C6C968CE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050" y="1277621"/>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OSERS: Office of Special Education and Rehabilitative Services">
            <a:extLst>
              <a:ext uri="{FF2B5EF4-FFF2-40B4-BE49-F238E27FC236}">
                <a16:creationId xmlns:a16="http://schemas.microsoft.com/office/drawing/2014/main" id="{08920492-5326-A36A-57BF-915352F28F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7461" y="1770153"/>
            <a:ext cx="5075859" cy="6632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84184199-D6EB-5B48-91FD-5AFA92667D40}"/>
              </a:ext>
            </a:extLst>
          </p:cNvPr>
          <p:cNvSpPr>
            <a:spLocks noChangeArrowheads="1"/>
          </p:cNvSpPr>
          <p:nvPr/>
        </p:nvSpPr>
        <p:spPr bwMode="auto">
          <a:xfrm>
            <a:off x="182880" y="4519593"/>
            <a:ext cx="1337226" cy="179273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2696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030A13"/>
                </a:solidFill>
                <a:effectLst/>
                <a:latin typeface="Helvetica Neue"/>
              </a:rPr>
            </a:br>
            <a:endParaRPr kumimoji="0" lang="en-US" altLang="en-US" sz="1000" b="0" i="0" u="none" strike="noStrike" cap="none" normalizeH="0" baseline="0" dirty="0">
              <a:ln>
                <a:noFill/>
              </a:ln>
              <a:solidFill>
                <a:srgbClr val="030A1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FFFFFF"/>
                </a:solidFill>
                <a:effectLst/>
                <a:latin typeface="Helvetica Neue"/>
              </a:rPr>
              <a:t>Connect to OSERS</a:t>
            </a:r>
            <a:endParaRPr kumimoji="0" lang="en-US" altLang="en-US" sz="1000" b="0" i="0" u="none" strike="noStrike" cap="none" normalizeH="0" baseline="0" dirty="0">
              <a:ln>
                <a:noFill/>
              </a:ln>
              <a:solidFill>
                <a:srgbClr val="030A1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15CA7"/>
                </a:solidFill>
                <a:effectLst/>
                <a:latin typeface="Helvetica Neue"/>
              </a:rPr>
              <a:t>  </a:t>
            </a:r>
            <a:r>
              <a:rPr kumimoji="0" lang="en-US" altLang="en-US" sz="2000" b="0" i="0" u="none" strike="noStrike" cap="none" normalizeH="0" baseline="0" dirty="0">
                <a:ln>
                  <a:noFill/>
                </a:ln>
                <a:solidFill>
                  <a:srgbClr val="115CA7"/>
                </a:solidFill>
                <a:effectLst/>
                <a:latin typeface="Helvetica Neue"/>
              </a:rPr>
              <a:t>     </a:t>
            </a:r>
            <a:r>
              <a:rPr kumimoji="0" lang="en-US" altLang="en-US" sz="1000" b="0" i="0" u="none" strike="noStrike" cap="none" normalizeH="0" baseline="0" dirty="0">
                <a:ln>
                  <a:noFill/>
                </a:ln>
                <a:solidFill>
                  <a:srgbClr val="030A13"/>
                </a:solidFill>
                <a:effectLst/>
                <a:latin typeface="Helvetica Neue"/>
              </a:rPr>
              <a:t>  </a:t>
            </a:r>
            <a:r>
              <a:rPr kumimoji="0" lang="en-US" altLang="en-US" sz="1000" b="0" i="0" u="none" strike="noStrike" cap="none" normalizeH="0" baseline="0" dirty="0">
                <a:ln>
                  <a:noFill/>
                </a:ln>
                <a:solidFill>
                  <a:srgbClr val="115CA7"/>
                </a:solidFill>
                <a:effectLst/>
                <a:latin typeface="Helvetica Neue"/>
              </a:rPr>
              <a:t>  </a:t>
            </a:r>
            <a:r>
              <a:rPr kumimoji="0" lang="en-US" altLang="en-US" sz="2000" b="0" i="0" u="none" strike="noStrike" cap="none" normalizeH="0" baseline="0" dirty="0">
                <a:ln>
                  <a:noFill/>
                </a:ln>
                <a:solidFill>
                  <a:srgbClr val="115CA7"/>
                </a:solidFill>
                <a:effectLst/>
                <a:latin typeface="Helvetica Neue"/>
              </a:rPr>
              <a:t>     </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889BA8D2-1106-87C0-EDA6-7307E0015935}"/>
              </a:ext>
            </a:extLst>
          </p:cNvPr>
          <p:cNvSpPr txBox="1"/>
          <p:nvPr/>
        </p:nvSpPr>
        <p:spPr>
          <a:xfrm>
            <a:off x="838199" y="2540794"/>
            <a:ext cx="10515600" cy="3323987"/>
          </a:xfrm>
          <a:prstGeom prst="rect">
            <a:avLst/>
          </a:prstGeom>
          <a:noFill/>
        </p:spPr>
        <p:txBody>
          <a:bodyPr wrap="square">
            <a:spAutoFit/>
          </a:bodyPr>
          <a:lstStyle/>
          <a:p>
            <a:pPr lvl="0" eaLnBrk="0" fontAlgn="base" hangingPunct="0">
              <a:spcBef>
                <a:spcPct val="0"/>
              </a:spcBef>
              <a:spcAft>
                <a:spcPct val="0"/>
              </a:spcAft>
            </a:pPr>
            <a:r>
              <a:rPr kumimoji="0" lang="en-US" altLang="en-US" sz="4800" b="0" i="0" u="none" strike="noStrike" cap="none" normalizeH="0" baseline="0" dirty="0">
                <a:ln>
                  <a:noFill/>
                </a:ln>
                <a:solidFill>
                  <a:srgbClr val="004285"/>
                </a:solidFill>
                <a:effectLst/>
                <a:latin typeface="Georgia" panose="02040502050405020303" pitchFamily="18" charset="0"/>
              </a:rPr>
              <a:t>Welcome to RSA</a:t>
            </a:r>
            <a:br>
              <a:rPr kumimoji="0" lang="en-US" altLang="en-US" sz="1400" b="0" i="0" u="none" strike="noStrike" cap="none" normalizeH="0" baseline="0" dirty="0">
                <a:ln>
                  <a:noFill/>
                </a:ln>
                <a:solidFill>
                  <a:schemeClr val="tx1"/>
                </a:solidFill>
                <a:effectLst/>
              </a:rPr>
            </a:br>
            <a:r>
              <a:rPr kumimoji="0" lang="en-US" altLang="en-US" sz="1800" b="0" i="0" u="none" strike="noStrike" cap="none" normalizeH="0" baseline="0" dirty="0">
                <a:ln>
                  <a:noFill/>
                </a:ln>
                <a:solidFill>
                  <a:srgbClr val="030A13"/>
                </a:solidFill>
                <a:effectLst/>
                <a:latin typeface="Helvetica Neue"/>
              </a:rPr>
              <a:t>Rehabilitation Services Administration</a:t>
            </a:r>
            <a:br>
              <a:rPr kumimoji="0" lang="en-US" altLang="en-US" sz="1400" b="0" i="0" u="none" strike="noStrike" cap="none" normalizeH="0" baseline="0" dirty="0">
                <a:ln>
                  <a:noFill/>
                </a:ln>
                <a:solidFill>
                  <a:schemeClr val="tx1"/>
                </a:solidFill>
                <a:effectLst/>
              </a:rPr>
            </a:br>
            <a:r>
              <a:rPr lang="en-US" altLang="en-US" sz="2400" dirty="0">
                <a:solidFill>
                  <a:srgbClr val="030A13"/>
                </a:solidFill>
                <a:latin typeface="Helvetica Neue"/>
              </a:rPr>
              <a:t>The Rehabilitation Services Administration (RSA) provides leadership and resources to assist state and other agencies in providing vocational rehabilitation and other services to individuals with disabilities to maximize their employment, independence, and integration into the community and the competitive labor market.</a:t>
            </a:r>
            <a:endParaRPr lang="en-US" altLang="en-US" sz="2400" dirty="0">
              <a:solidFill>
                <a:srgbClr val="004285"/>
              </a:solidFill>
              <a:latin typeface="Georgia" panose="02040502050405020303" pitchFamily="18" charset="0"/>
            </a:endParaRPr>
          </a:p>
          <a:p>
            <a:pPr lvl="0" eaLnBrk="0" fontAlgn="base" hangingPunct="0">
              <a:spcBef>
                <a:spcPct val="0"/>
              </a:spcBef>
              <a:spcAft>
                <a:spcPct val="0"/>
              </a:spcAft>
            </a:pPr>
            <a:r>
              <a:rPr lang="en-US" altLang="en-US" sz="2400" dirty="0">
                <a:solidFill>
                  <a:srgbClr val="004285"/>
                </a:solidFill>
                <a:latin typeface="Georgia" panose="02040502050405020303" pitchFamily="18" charset="0"/>
              </a:rPr>
              <a:t>RSA.ed.gov</a:t>
            </a:r>
          </a:p>
        </p:txBody>
      </p:sp>
      <p:pic>
        <p:nvPicPr>
          <p:cNvPr id="3" name="Picture 2">
            <a:extLst>
              <a:ext uri="{FF2B5EF4-FFF2-40B4-BE49-F238E27FC236}">
                <a16:creationId xmlns:a16="http://schemas.microsoft.com/office/drawing/2014/main" id="{AC120F86-ED16-E51E-457B-F014C7B560C6}"/>
              </a:ext>
            </a:extLst>
          </p:cNvPr>
          <p:cNvPicPr>
            <a:picLocks noChangeAspect="1"/>
          </p:cNvPicPr>
          <p:nvPr/>
        </p:nvPicPr>
        <p:blipFill>
          <a:blip r:embed="rId7"/>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3550797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A545-AC92-0181-23AE-C0DB0C25C064}"/>
              </a:ext>
            </a:extLst>
          </p:cNvPr>
          <p:cNvSpPr>
            <a:spLocks noGrp="1"/>
          </p:cNvSpPr>
          <p:nvPr>
            <p:ph type="title"/>
          </p:nvPr>
        </p:nvSpPr>
        <p:spPr/>
        <p:txBody>
          <a:bodyPr/>
          <a:lstStyle/>
          <a:p>
            <a:pPr algn="ctr"/>
            <a:r>
              <a:rPr lang="en-US" b="1" dirty="0">
                <a:latin typeface="Segoe UI" panose="020B0502040204020203" pitchFamily="34" charset="0"/>
                <a:cs typeface="Segoe UI" panose="020B0502040204020203" pitchFamily="34" charset="0"/>
                <a:hlinkClick r:id="rId2" action="ppaction://hlinkfile"/>
              </a:rPr>
              <a:t>The Workforce Innovation and Opportunity Act</a:t>
            </a:r>
            <a:endParaRPr lang="en-US" b="1" dirty="0">
              <a:latin typeface="Segoe UI" panose="020B0502040204020203" pitchFamily="34" charset="0"/>
              <a:cs typeface="Segoe UI" panose="020B0502040204020203" pitchFamily="34" charset="0"/>
            </a:endParaRPr>
          </a:p>
        </p:txBody>
      </p:sp>
      <p:sp>
        <p:nvSpPr>
          <p:cNvPr id="3" name="Content Placeholder 2">
            <a:extLst>
              <a:ext uri="{FF2B5EF4-FFF2-40B4-BE49-F238E27FC236}">
                <a16:creationId xmlns:a16="http://schemas.microsoft.com/office/drawing/2014/main" id="{D7737046-213B-3F13-B737-0A3291F5A78E}"/>
              </a:ext>
            </a:extLst>
          </p:cNvPr>
          <p:cNvSpPr>
            <a:spLocks noGrp="1"/>
          </p:cNvSpPr>
          <p:nvPr>
            <p:ph idx="1"/>
          </p:nvPr>
        </p:nvSpPr>
        <p:spPr>
          <a:xfrm>
            <a:off x="838200" y="1983800"/>
            <a:ext cx="10515600" cy="4509075"/>
          </a:xfrm>
        </p:spPr>
        <p:txBody>
          <a:bodyPr>
            <a:noAutofit/>
          </a:bodyPr>
          <a:lstStyle/>
          <a:p>
            <a:pPr marL="0" indent="0">
              <a:lnSpc>
                <a:spcPct val="120000"/>
              </a:lnSpc>
              <a:spcBef>
                <a:spcPts val="600"/>
              </a:spcBef>
              <a:buNone/>
            </a:pPr>
            <a:r>
              <a:rPr lang="en-US" sz="2000" b="1" dirty="0">
                <a:latin typeface="Segoe UI" panose="020B0502040204020203" pitchFamily="34" charset="0"/>
                <a:cs typeface="Segoe UI" panose="020B0502040204020203" pitchFamily="34" charset="0"/>
              </a:rPr>
              <a:t>In 2014, the WIOA transferred three programs to ACL from the U.S. Department of Education:</a:t>
            </a:r>
          </a:p>
          <a:p>
            <a:pPr marL="0" indent="0">
              <a:lnSpc>
                <a:spcPct val="120000"/>
              </a:lnSpc>
              <a:spcBef>
                <a:spcPts val="600"/>
              </a:spcBef>
              <a:buNone/>
            </a:pPr>
            <a:endParaRPr lang="en-US" sz="800" dirty="0">
              <a:latin typeface="Segoe UI" panose="020B0502040204020203" pitchFamily="34" charset="0"/>
              <a:cs typeface="Segoe UI" panose="020B0502040204020203" pitchFamily="34" charset="0"/>
            </a:endParaRPr>
          </a:p>
          <a:p>
            <a:pPr>
              <a:lnSpc>
                <a:spcPct val="120000"/>
              </a:lnSpc>
              <a:spcBef>
                <a:spcPts val="600"/>
              </a:spcBef>
            </a:pPr>
            <a:r>
              <a:rPr lang="en-US" sz="2000" dirty="0">
                <a:latin typeface="Segoe UI" panose="020B0502040204020203" pitchFamily="34" charset="0"/>
                <a:cs typeface="Segoe UI" panose="020B0502040204020203" pitchFamily="34" charset="0"/>
              </a:rPr>
              <a:t>The </a:t>
            </a:r>
            <a:r>
              <a:rPr lang="en-US" sz="2000" b="1" dirty="0">
                <a:latin typeface="Segoe UI" panose="020B0502040204020203" pitchFamily="34" charset="0"/>
                <a:cs typeface="Segoe UI" panose="020B0502040204020203" pitchFamily="34" charset="0"/>
              </a:rPr>
              <a:t>Independent Living Services programs</a:t>
            </a:r>
            <a:r>
              <a:rPr lang="en-US" sz="2000" dirty="0">
                <a:latin typeface="Segoe UI" panose="020B0502040204020203" pitchFamily="34" charset="0"/>
                <a:cs typeface="Segoe UI" panose="020B0502040204020203" pitchFamily="34" charset="0"/>
              </a:rPr>
              <a:t>, which work to maximize the leadership, empowerment, independence, and productivity of individuals with disabilities and to integrate these individuals into the mainstream of American society.</a:t>
            </a:r>
          </a:p>
          <a:p>
            <a:pPr marL="0" indent="0">
              <a:lnSpc>
                <a:spcPct val="120000"/>
              </a:lnSpc>
              <a:spcBef>
                <a:spcPts val="600"/>
              </a:spcBef>
              <a:buNone/>
            </a:pPr>
            <a:endParaRPr lang="en-US" sz="800" dirty="0">
              <a:latin typeface="Segoe UI" panose="020B0502040204020203" pitchFamily="34" charset="0"/>
              <a:cs typeface="Segoe UI" panose="020B0502040204020203" pitchFamily="34" charset="0"/>
            </a:endParaRPr>
          </a:p>
          <a:p>
            <a:pPr>
              <a:lnSpc>
                <a:spcPct val="120000"/>
              </a:lnSpc>
              <a:spcBef>
                <a:spcPts val="600"/>
              </a:spcBef>
            </a:pPr>
            <a:r>
              <a:rPr lang="en-US" sz="2000" dirty="0">
                <a:latin typeface="Segoe UI" panose="020B0502040204020203" pitchFamily="34" charset="0"/>
                <a:cs typeface="Segoe UI" panose="020B0502040204020203" pitchFamily="34" charset="0"/>
              </a:rPr>
              <a:t>The </a:t>
            </a:r>
            <a:r>
              <a:rPr lang="en-US" sz="2000" b="1" dirty="0">
                <a:latin typeface="Segoe UI" panose="020B0502040204020203" pitchFamily="34" charset="0"/>
                <a:cs typeface="Segoe UI" panose="020B0502040204020203" pitchFamily="34" charset="0"/>
              </a:rPr>
              <a:t>Assistive Technology Act  </a:t>
            </a:r>
            <a:r>
              <a:rPr lang="en-US" sz="2000" dirty="0">
                <a:latin typeface="Segoe UI" panose="020B0502040204020203" pitchFamily="34" charset="0"/>
                <a:cs typeface="Segoe UI" panose="020B0502040204020203" pitchFamily="34" charset="0"/>
              </a:rPr>
              <a:t>programs, which exist to improve state’s abilities to improve access to assistive technology for people with disabilities.</a:t>
            </a:r>
          </a:p>
          <a:p>
            <a:pPr>
              <a:lnSpc>
                <a:spcPct val="120000"/>
              </a:lnSpc>
              <a:spcBef>
                <a:spcPts val="600"/>
              </a:spcBef>
            </a:pPr>
            <a:endParaRPr lang="en-US" sz="800" dirty="0">
              <a:latin typeface="Segoe UI" panose="020B0502040204020203" pitchFamily="34" charset="0"/>
              <a:cs typeface="Segoe UI" panose="020B0502040204020203" pitchFamily="34" charset="0"/>
            </a:endParaRPr>
          </a:p>
          <a:p>
            <a:pPr>
              <a:lnSpc>
                <a:spcPct val="120000"/>
              </a:lnSpc>
              <a:spcBef>
                <a:spcPts val="600"/>
              </a:spcBef>
            </a:pPr>
            <a:r>
              <a:rPr lang="en-US" sz="2000" dirty="0">
                <a:latin typeface="Segoe UI" panose="020B0502040204020203" pitchFamily="34" charset="0"/>
                <a:cs typeface="Segoe UI" panose="020B0502040204020203" pitchFamily="34" charset="0"/>
              </a:rPr>
              <a:t>The </a:t>
            </a:r>
            <a:r>
              <a:rPr lang="en-US" sz="2000" b="1" dirty="0">
                <a:latin typeface="Segoe UI" panose="020B0502040204020203" pitchFamily="34" charset="0"/>
                <a:cs typeface="Segoe UI" panose="020B0502040204020203" pitchFamily="34" charset="0"/>
              </a:rPr>
              <a:t>National Institute on Disability, Independent Living, and Rehabilitation Research (NIDILRR)</a:t>
            </a:r>
            <a:r>
              <a:rPr lang="en-US" sz="2000" dirty="0">
                <a:latin typeface="Segoe UI" panose="020B0502040204020203" pitchFamily="34" charset="0"/>
                <a:cs typeface="Segoe UI" panose="020B0502040204020203" pitchFamily="34" charset="0"/>
              </a:rPr>
              <a:t>, which funds research and promotes practices to improve the capabilities of people with disabilities. </a:t>
            </a:r>
          </a:p>
        </p:txBody>
      </p:sp>
      <p:pic>
        <p:nvPicPr>
          <p:cNvPr id="4" name="Picture 3">
            <a:extLst>
              <a:ext uri="{FF2B5EF4-FFF2-40B4-BE49-F238E27FC236}">
                <a16:creationId xmlns:a16="http://schemas.microsoft.com/office/drawing/2014/main" id="{D3799F99-1094-EDB2-45E3-64A2A35BE7A5}"/>
              </a:ext>
            </a:extLst>
          </p:cNvPr>
          <p:cNvPicPr>
            <a:picLocks noChangeAspect="1"/>
          </p:cNvPicPr>
          <p:nvPr/>
        </p:nvPicPr>
        <p:blipFill>
          <a:blip r:embed="rId3"/>
          <a:stretch>
            <a:fillRect/>
          </a:stretch>
        </p:blipFill>
        <p:spPr>
          <a:xfrm>
            <a:off x="10501299" y="6249988"/>
            <a:ext cx="1690701" cy="608012"/>
          </a:xfrm>
          <a:prstGeom prst="rect">
            <a:avLst/>
          </a:prstGeom>
        </p:spPr>
      </p:pic>
    </p:spTree>
    <p:extLst>
      <p:ext uri="{BB962C8B-B14F-4D97-AF65-F5344CB8AC3E}">
        <p14:creationId xmlns:p14="http://schemas.microsoft.com/office/powerpoint/2010/main" val="4202733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21598</TotalTime>
  <Words>3309</Words>
  <Application>Microsoft Office PowerPoint</Application>
  <PresentationFormat>Widescreen</PresentationFormat>
  <Paragraphs>332</Paragraphs>
  <Slides>46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Arial</vt:lpstr>
      <vt:lpstr>Arial Black</vt:lpstr>
      <vt:lpstr>Berlin Sans FB Demi</vt:lpstr>
      <vt:lpstr>Calibri</vt:lpstr>
      <vt:lpstr>Calibri Light</vt:lpstr>
      <vt:lpstr>Courier New</vt:lpstr>
      <vt:lpstr>Georgia</vt:lpstr>
      <vt:lpstr>Helvetica Neue</vt:lpstr>
      <vt:lpstr>Segoe UI</vt:lpstr>
      <vt:lpstr>Segoe UI Historic</vt:lpstr>
      <vt:lpstr>Tahoma</vt:lpstr>
      <vt:lpstr>Office Theme</vt:lpstr>
      <vt:lpstr>SILC Member Orientation</vt:lpstr>
      <vt:lpstr>PowerPoint Presentation</vt:lpstr>
      <vt:lpstr>Architectural Barriers Act (ABA)  of 1968</vt:lpstr>
      <vt:lpstr>PowerPoint Presentation</vt:lpstr>
      <vt:lpstr>The Rehabilitation Act of 1973</vt:lpstr>
      <vt:lpstr>The Rehabilitation Act of 1973</vt:lpstr>
      <vt:lpstr>The Rehabilitation Act of 1973 Significant Amendments</vt:lpstr>
      <vt:lpstr> </vt:lpstr>
      <vt:lpstr>The Workforce Innovation and Opportunity Act</vt:lpstr>
      <vt:lpstr>Advancing independence, integration, and inclusion throughout life</vt:lpstr>
      <vt:lpstr>PowerPoint Presentation</vt:lpstr>
      <vt:lpstr>PowerPoint Presentation</vt:lpstr>
      <vt:lpstr>PowerPoint Presentation</vt:lpstr>
      <vt:lpstr>PowerPoint Presentation</vt:lpstr>
      <vt:lpstr>Independent Living Research &amp; Utilization We create opportunities for independence for people with disabilities through research, education, and consultation.</vt:lpstr>
      <vt:lpstr>Paula McElwee </vt:lpstr>
      <vt:lpstr>PowerPoint Presentation</vt:lpstr>
      <vt:lpstr>AMERICAN DISABLED FOR ATTENDANT PROGRAMS TODAY</vt:lpstr>
      <vt:lpstr>Colorado's Protection &amp; Advocacy System and host agency for Colorado's Long-Term Care Ombudsman, PACE Ombudsman &amp; Legal Assistance for the Elderly Programs</vt:lpstr>
      <vt:lpstr>1-800-949-4232 ASL Deaf/HOH: (719) 358-2460 https://rockymountainada.org/ </vt:lpstr>
      <vt:lpstr>Free Online Training </vt:lpstr>
      <vt:lpstr>PowerPoint Presentation</vt:lpstr>
      <vt:lpstr>National Association of Statewide Independent Living Councils  (NASILC)</vt:lpstr>
      <vt:lpstr>PowerPoint Presentation</vt:lpstr>
      <vt:lpstr>CIL Characteristics for Certification</vt:lpstr>
      <vt:lpstr>Centers for Independent Living</vt:lpstr>
      <vt:lpstr>Independent Living Philosophy </vt:lpstr>
      <vt:lpstr>Colorado</vt:lpstr>
      <vt:lpstr>ACCIL - The Association of Colorado Centers for Independent Living</vt:lpstr>
      <vt:lpstr>Colorado Office of Independent Living Services –  Designated State Entity </vt:lpstr>
      <vt:lpstr>SILC Functions and Responsibilities</vt:lpstr>
      <vt:lpstr>Foundations</vt:lpstr>
      <vt:lpstr>PowerPoint Presentation</vt:lpstr>
      <vt:lpstr>Funding for Centers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Center for People with Disabilities</vt:lpstr>
      <vt:lpstr>PowerPoint Presentation</vt:lpstr>
      <vt:lpstr>Thanks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SILC’s place in the scheme of things</dc:title>
  <dc:creator>Martha Mason</dc:creator>
  <cp:lastModifiedBy>Martha Mason</cp:lastModifiedBy>
  <cp:revision>15</cp:revision>
  <dcterms:created xsi:type="dcterms:W3CDTF">2022-12-02T22:47:58Z</dcterms:created>
  <dcterms:modified xsi:type="dcterms:W3CDTF">2022-12-24T01:08:12Z</dcterms:modified>
</cp:coreProperties>
</file>