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10"/>
    <p:restoredTop sz="94694"/>
  </p:normalViewPr>
  <p:slideViewPr>
    <p:cSldViewPr snapToGrid="0">
      <p:cViewPr varScale="1">
        <p:scale>
          <a:sx n="117" d="100"/>
          <a:sy n="117" d="100"/>
        </p:scale>
        <p:origin x="568" y="16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F9E37-5701-1F4E-80FF-7E7129640502}" type="datetimeFigureOut">
              <a:rPr lang="en-US" smtClean="0"/>
              <a:t>1/14/21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350702-0EFC-CF49-85F4-22F3F1A82C7B}" type="slidenum">
              <a:rPr lang="en-US" smtClean="0"/>
              <a:t>‹#›</a:t>
            </a:fld>
            <a:endParaRPr lang="en-US"/>
          </a:p>
        </p:txBody>
      </p:sp>
    </p:spTree>
    <p:extLst>
      <p:ext uri="{BB962C8B-B14F-4D97-AF65-F5344CB8AC3E}">
        <p14:creationId xmlns:p14="http://schemas.microsoft.com/office/powerpoint/2010/main" val="1172956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350702-0EFC-CF49-85F4-22F3F1A82C7B}" type="slidenum">
              <a:rPr lang="en-US" smtClean="0"/>
              <a:t>1</a:t>
            </a:fld>
            <a:endParaRPr lang="en-US"/>
          </a:p>
        </p:txBody>
      </p:sp>
    </p:spTree>
    <p:extLst>
      <p:ext uri="{BB962C8B-B14F-4D97-AF65-F5344CB8AC3E}">
        <p14:creationId xmlns:p14="http://schemas.microsoft.com/office/powerpoint/2010/main" val="668255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350702-0EFC-CF49-85F4-22F3F1A82C7B}" type="slidenum">
              <a:rPr lang="en-US" smtClean="0"/>
              <a:t>9</a:t>
            </a:fld>
            <a:endParaRPr lang="en-US"/>
          </a:p>
        </p:txBody>
      </p:sp>
    </p:spTree>
    <p:extLst>
      <p:ext uri="{BB962C8B-B14F-4D97-AF65-F5344CB8AC3E}">
        <p14:creationId xmlns:p14="http://schemas.microsoft.com/office/powerpoint/2010/main" val="4290852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0207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876469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566895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1288763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4775995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216986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2A279-0833-481D-8C56-F67FD0AC6C50}"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70195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7DA83-5663-4C9C-B9AA-0B40A3DAFF81}"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4569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34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903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1/14/21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706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1/14/21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3906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1/14/21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37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1/14/21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926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1/14/21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6501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1/14/21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180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1/14/21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45086286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hf sldNum="0" hdr="0" ft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coloradosil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olivia.tonti@coloradosilc.org" TargetMode="External"/><Relationship Id="rId3" Type="http://schemas.openxmlformats.org/officeDocument/2006/relationships/hyperlink" Target="mailto:martha@swilc.org" TargetMode="External"/><Relationship Id="rId7" Type="http://schemas.openxmlformats.org/officeDocument/2006/relationships/hyperlink" Target="mailto:ty.smith@coloradosilc.org" TargetMode="External"/><Relationship Id="rId12" Type="http://schemas.openxmlformats.org/officeDocument/2006/relationships/hyperlink" Target="mailto:steve.heidenrich@coloradosilc.org" TargetMode="External"/><Relationship Id="rId2" Type="http://schemas.openxmlformats.org/officeDocument/2006/relationships/hyperlink" Target="mailto:joan.labelle@coloradosilc.org" TargetMode="External"/><Relationship Id="rId1" Type="http://schemas.openxmlformats.org/officeDocument/2006/relationships/slideLayout" Target="../slideLayouts/slideLayout5.xml"/><Relationship Id="rId6" Type="http://schemas.openxmlformats.org/officeDocument/2006/relationships/hyperlink" Target="mailto:sam.jarris@coloradosilc.org" TargetMode="External"/><Relationship Id="rId11" Type="http://schemas.openxmlformats.org/officeDocument/2006/relationships/hyperlink" Target="mailto:awilson@southernute-nsn.gov" TargetMode="External"/><Relationship Id="rId5" Type="http://schemas.openxmlformats.org/officeDocument/2006/relationships/hyperlink" Target="mailto:jennifer.scilacci@coloradosilc.org" TargetMode="External"/><Relationship Id="rId10" Type="http://schemas.openxmlformats.org/officeDocument/2006/relationships/hyperlink" Target="mailto:bill.wood@coloradosilc.org" TargetMode="External"/><Relationship Id="rId4" Type="http://schemas.openxmlformats.org/officeDocument/2006/relationships/hyperlink" Target="mailto:charlotte.morgan@coloradosilc.org" TargetMode="External"/><Relationship Id="rId9" Type="http://schemas.openxmlformats.org/officeDocument/2006/relationships/hyperlink" Target="mailto:staci.nichols@coloradosilc.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919092-1531-C54C-A0F9-1F3E27FD3A37}"/>
              </a:ext>
              <a:ext uri="{C183D7F6-B498-43B3-948B-1728B52AA6E4}">
                <adec:decorative xmlns:adec="http://schemas.microsoft.com/office/drawing/2017/decorative" val="1"/>
              </a:ext>
            </a:extLst>
          </p:cNvPr>
          <p:cNvSpPr/>
          <p:nvPr/>
        </p:nvSpPr>
        <p:spPr>
          <a:xfrm>
            <a:off x="5150718" y="1265313"/>
            <a:ext cx="4452722" cy="4244829"/>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Photo of a Statewide Independent Living Council meeting.&#10;">
            <a:extLst>
              <a:ext uri="{FF2B5EF4-FFF2-40B4-BE49-F238E27FC236}">
                <a16:creationId xmlns:a16="http://schemas.microsoft.com/office/drawing/2014/main" id="{0D8CF3C8-4745-4EB6-8782-04B9B7FE3028}"/>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586480" y="1265314"/>
            <a:ext cx="4299666" cy="3454400"/>
          </a:xfrm>
          <a:prstGeom prst="rect">
            <a:avLst/>
          </a:prstGeom>
        </p:spPr>
      </p:pic>
      <p:sp>
        <p:nvSpPr>
          <p:cNvPr id="6" name="TextBox 5">
            <a:extLst>
              <a:ext uri="{FF2B5EF4-FFF2-40B4-BE49-F238E27FC236}">
                <a16:creationId xmlns:a16="http://schemas.microsoft.com/office/drawing/2014/main" id="{ACDBEF82-ECD8-42CE-8062-9D769DAF9CCE}"/>
              </a:ext>
              <a:ext uri="{C183D7F6-B498-43B3-948B-1728B52AA6E4}">
                <adec:decorative xmlns:adec="http://schemas.microsoft.com/office/drawing/2017/decorative" val="1"/>
              </a:ext>
            </a:extLst>
          </p:cNvPr>
          <p:cNvSpPr txBox="1"/>
          <p:nvPr/>
        </p:nvSpPr>
        <p:spPr>
          <a:xfrm>
            <a:off x="586480" y="4802257"/>
            <a:ext cx="4299666" cy="707886"/>
          </a:xfrm>
          <a:prstGeom prst="rect">
            <a:avLst/>
          </a:prstGeom>
          <a:noFill/>
          <a:ln>
            <a:solidFill>
              <a:schemeClr val="tx1"/>
            </a:solidFill>
          </a:ln>
        </p:spPr>
        <p:txBody>
          <a:bodyPr wrap="square" rtlCol="0">
            <a:spAutoFit/>
          </a:bodyPr>
          <a:lstStyle/>
          <a:p>
            <a:r>
              <a:rPr lang="en-US" sz="1000" dirty="0"/>
              <a:t>Photo is of Statewide Independent Living Council members sitting around large oval table with 7 people sitting around the edge of the room. All are listening to a woman standing and talking at the head of the table.</a:t>
            </a:r>
          </a:p>
        </p:txBody>
      </p:sp>
      <p:sp>
        <p:nvSpPr>
          <p:cNvPr id="12" name="Title 11">
            <a:extLst>
              <a:ext uri="{FF2B5EF4-FFF2-40B4-BE49-F238E27FC236}">
                <a16:creationId xmlns:a16="http://schemas.microsoft.com/office/drawing/2014/main" id="{CA2CA957-9587-8E43-8BA6-3E494460EBD2}"/>
              </a:ext>
            </a:extLst>
          </p:cNvPr>
          <p:cNvSpPr>
            <a:spLocks noGrp="1"/>
          </p:cNvSpPr>
          <p:nvPr>
            <p:ph type="title"/>
          </p:nvPr>
        </p:nvSpPr>
        <p:spPr>
          <a:xfrm>
            <a:off x="5150718" y="1347858"/>
            <a:ext cx="4452722" cy="1815882"/>
          </a:xfrm>
        </p:spPr>
        <p:txBody>
          <a:bodyPr>
            <a:normAutofit fontScale="90000"/>
          </a:bodyPr>
          <a:lstStyle/>
          <a:p>
            <a:pPr algn="ctr" rtl="0" eaLnBrk="1" latinLnBrk="0" hangingPunct="1"/>
            <a:r>
              <a:rPr lang="en-US" sz="4000" kern="1200" dirty="0">
                <a:solidFill>
                  <a:srgbClr val="000000"/>
                </a:solidFill>
                <a:effectLst/>
                <a:latin typeface="Arial Black" panose="020B0604020202020204" pitchFamily="34" charset="0"/>
                <a:ea typeface="+mn-ea"/>
                <a:cs typeface="+mn-cs"/>
              </a:rPr>
              <a:t>ORIENTATION FOR NEW MEMBERS</a:t>
            </a:r>
            <a:endParaRPr lang="en-US" sz="6700" dirty="0">
              <a:effectLst/>
            </a:endParaRPr>
          </a:p>
          <a:p>
            <a:pPr algn="ctr"/>
            <a:endParaRPr lang="en-US" sz="6000" dirty="0"/>
          </a:p>
        </p:txBody>
      </p:sp>
      <p:sp>
        <p:nvSpPr>
          <p:cNvPr id="8" name="Rectangle 7">
            <a:extLst>
              <a:ext uri="{FF2B5EF4-FFF2-40B4-BE49-F238E27FC236}">
                <a16:creationId xmlns:a16="http://schemas.microsoft.com/office/drawing/2014/main" id="{35E49801-8FAB-4344-ABBB-DB8FD9354A0B}"/>
              </a:ext>
            </a:extLst>
          </p:cNvPr>
          <p:cNvSpPr/>
          <p:nvPr/>
        </p:nvSpPr>
        <p:spPr>
          <a:xfrm>
            <a:off x="5150718" y="3343870"/>
            <a:ext cx="4452722" cy="1815882"/>
          </a:xfrm>
          <a:prstGeom prst="rect">
            <a:avLst/>
          </a:prstGeom>
        </p:spPr>
        <p:txBody>
          <a:bodyPr wrap="square">
            <a:spAutoFit/>
          </a:bodyPr>
          <a:lstStyle/>
          <a:p>
            <a:pPr algn="ctr"/>
            <a:r>
              <a:rPr lang="en-US" sz="2800" dirty="0">
                <a:latin typeface="Arial Black" panose="020B0A04020102020204" pitchFamily="34" charset="0"/>
              </a:rPr>
              <a:t>STATEWIDE INDEPENDENT LIVING COUNCIL</a:t>
            </a:r>
          </a:p>
          <a:p>
            <a:pPr algn="ctr"/>
            <a:r>
              <a:rPr lang="en-US" sz="2800" dirty="0">
                <a:latin typeface="Arial Black" panose="020B0A04020102020204" pitchFamily="34" charset="0"/>
              </a:rPr>
              <a:t>(SILC)</a:t>
            </a:r>
          </a:p>
        </p:txBody>
      </p:sp>
    </p:spTree>
    <p:extLst>
      <p:ext uri="{BB962C8B-B14F-4D97-AF65-F5344CB8AC3E}">
        <p14:creationId xmlns:p14="http://schemas.microsoft.com/office/powerpoint/2010/main" val="41827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1FE6F-DBC5-493A-8DF0-FB016C7BF5BC}"/>
              </a:ext>
            </a:extLst>
          </p:cNvPr>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RESOURCES FOR FURTHER INFORMATION</a:t>
            </a:r>
            <a:br>
              <a:rPr lang="en-US"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Please go to the websites listed below</a:t>
            </a:r>
          </a:p>
        </p:txBody>
      </p:sp>
      <p:sp>
        <p:nvSpPr>
          <p:cNvPr id="3" name="Content Placeholder 2">
            <a:extLst>
              <a:ext uri="{FF2B5EF4-FFF2-40B4-BE49-F238E27FC236}">
                <a16:creationId xmlns:a16="http://schemas.microsoft.com/office/drawing/2014/main" id="{C901B2EB-72AC-479A-9DEA-F0AA66C21D59}"/>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Colorado (SILC) Home page	</a:t>
            </a:r>
            <a:r>
              <a:rPr lang="en-US" dirty="0">
                <a:solidFill>
                  <a:schemeClr val="tx1"/>
                </a:solidFill>
                <a:latin typeface="Calibri" panose="020F0502020204030204" pitchFamily="34" charset="0"/>
                <a:cs typeface="Calibri" panose="020F0502020204030204" pitchFamily="34" charset="0"/>
                <a:hlinkClick r:id="rId2" tooltip="coloradosilc.org">
                  <a:extLst>
                    <a:ext uri="{A12FA001-AC4F-418D-AE19-62706E023703}">
                      <ahyp:hlinkClr xmlns:ahyp="http://schemas.microsoft.com/office/drawing/2018/hyperlinkcolor" val="tx"/>
                    </a:ext>
                  </a:extLst>
                </a:hlinkClick>
              </a:rPr>
              <a:t>https://coloradosilc.org/</a:t>
            </a:r>
            <a:r>
              <a:rPr lang="en-US" dirty="0">
                <a:solidFill>
                  <a:schemeClr val="tx1"/>
                </a:solidFill>
                <a:latin typeface="Calibri" panose="020F0502020204030204" pitchFamily="34" charset="0"/>
                <a:cs typeface="Calibri" panose="020F0502020204030204" pitchFamily="34" charset="0"/>
              </a:rPr>
              <a:t> </a:t>
            </a:r>
          </a:p>
          <a:p>
            <a:r>
              <a:rPr lang="en-US" dirty="0">
                <a:latin typeface="Calibri" panose="020F0502020204030204" pitchFamily="34" charset="0"/>
                <a:cs typeface="Calibri" panose="020F0502020204030204" pitchFamily="34" charset="0"/>
              </a:rPr>
              <a:t>SILC Guide Book			Copy will be provided</a:t>
            </a:r>
          </a:p>
          <a:p>
            <a:r>
              <a:rPr lang="en-US" dirty="0">
                <a:latin typeface="Calibri" panose="020F0502020204030204" pitchFamily="34" charset="0"/>
                <a:cs typeface="Calibri" panose="020F0502020204030204" pitchFamily="34" charset="0"/>
              </a:rPr>
              <a:t>SILC By-Laws                           	Found in SILC Guide Book</a:t>
            </a:r>
          </a:p>
          <a:p>
            <a:r>
              <a:rPr lang="en-US" dirty="0">
                <a:latin typeface="Calibri" panose="020F0502020204030204" pitchFamily="34" charset="0"/>
                <a:cs typeface="Calibri" panose="020F0502020204030204" pitchFamily="34" charset="0"/>
              </a:rPr>
              <a:t>Travel Reimbursement             	SILC Coordinator will provide Information</a:t>
            </a:r>
          </a:p>
        </p:txBody>
      </p:sp>
    </p:spTree>
    <p:extLst>
      <p:ext uri="{BB962C8B-B14F-4D97-AF65-F5344CB8AC3E}">
        <p14:creationId xmlns:p14="http://schemas.microsoft.com/office/powerpoint/2010/main" val="158837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4A2E-9C62-4BD3-A62A-E9B869A8667C}"/>
              </a:ext>
            </a:extLst>
          </p:cNvPr>
          <p:cNvSpPr>
            <a:spLocks noGrp="1"/>
          </p:cNvSpPr>
          <p:nvPr>
            <p:ph type="title"/>
          </p:nvPr>
        </p:nvSpPr>
        <p:spPr>
          <a:xfrm>
            <a:off x="677334" y="609600"/>
            <a:ext cx="8860366" cy="5676900"/>
          </a:xfrm>
        </p:spPr>
        <p:txBody>
          <a:bodyPr>
            <a:normAutofit/>
          </a:bodyPr>
          <a:lstStyle/>
          <a:p>
            <a:pPr algn="ctr"/>
            <a:r>
              <a:rPr lang="en-US" dirty="0">
                <a:latin typeface="Calibri" panose="020F0502020204030204" pitchFamily="34" charset="0"/>
                <a:cs typeface="Calibri" panose="020F0502020204030204" pitchFamily="34" charset="0"/>
              </a:rPr>
              <a:t>WELCOME</a:t>
            </a:r>
          </a:p>
        </p:txBody>
      </p:sp>
      <p:sp>
        <p:nvSpPr>
          <p:cNvPr id="5" name="TextBox 4">
            <a:extLst>
              <a:ext uri="{FF2B5EF4-FFF2-40B4-BE49-F238E27FC236}">
                <a16:creationId xmlns:a16="http://schemas.microsoft.com/office/drawing/2014/main" id="{D19CA33B-90CC-4A0A-A74A-1E198AD34CCC}"/>
              </a:ext>
            </a:extLst>
          </p:cNvPr>
          <p:cNvSpPr txBox="1"/>
          <p:nvPr/>
        </p:nvSpPr>
        <p:spPr>
          <a:xfrm>
            <a:off x="677334" y="1267103"/>
            <a:ext cx="8485716" cy="4524315"/>
          </a:xfrm>
          <a:prstGeom prst="rect">
            <a:avLst/>
          </a:prstGeom>
          <a:noFill/>
        </p:spPr>
        <p:txBody>
          <a:bodyPr wrap="square">
            <a:spAutoFit/>
          </a:bodyPr>
          <a:lstStyle/>
          <a:p>
            <a:r>
              <a:rPr lang="en-US" b="1" dirty="0">
                <a:latin typeface="Calibri" panose="020F0502020204030204" pitchFamily="34" charset="0"/>
                <a:cs typeface="Calibri" panose="020F0502020204030204" pitchFamily="34" charset="0"/>
              </a:rPr>
              <a:t>It is with sincere pleasure that we welcome you to the Statewide Independent Living Council (SILC). We anticipate that your skills and experience will be an asset to  the Council, and we look forward to working with you. You will also be given a package of information  in advance of each meeting.  We strongly value ongoing education and development of Council members and expect new members to attend meetings as well as other training and retreats that may be planned through the year. </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We thank you for your willingness to serve and are very pleased to have you as part of SILC. We have developed this power point to help give you a brief overview of the Council.  If you have any questions, please contact any person on the Membership Committee: Charlotte Morgan, Olivia Tonti, Joe Triplett, and Louise Wilson.</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Welcome once again, and we look forward to working with you and your valuable contribution. </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                                                        SILC Membership Committee</a:t>
            </a:r>
          </a:p>
        </p:txBody>
      </p:sp>
    </p:spTree>
    <p:extLst>
      <p:ext uri="{BB962C8B-B14F-4D97-AF65-F5344CB8AC3E}">
        <p14:creationId xmlns:p14="http://schemas.microsoft.com/office/powerpoint/2010/main" val="374970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C4907C-5334-432B-8CB9-29E8F591FB88}"/>
              </a:ext>
            </a:extLst>
          </p:cNvPr>
          <p:cNvSpPr>
            <a:spLocks noGrp="1"/>
          </p:cNvSpPr>
          <p:nvPr>
            <p:ph type="title"/>
          </p:nvPr>
        </p:nvSpPr>
        <p:spPr>
          <a:xfrm>
            <a:off x="677334" y="609600"/>
            <a:ext cx="8596668" cy="768263"/>
          </a:xfrm>
        </p:spPr>
        <p:txBody>
          <a:bodyPr/>
          <a:lstStyle/>
          <a:p>
            <a:pPr algn="ctr"/>
            <a:r>
              <a:rPr lang="en-US" dirty="0">
                <a:latin typeface="Calibri" panose="020F0502020204030204" pitchFamily="34" charset="0"/>
                <a:cs typeface="Calibri" panose="020F0502020204030204" pitchFamily="34" charset="0"/>
              </a:rPr>
              <a:t>HISTORY OF SILC</a:t>
            </a:r>
          </a:p>
        </p:txBody>
      </p:sp>
      <p:sp>
        <p:nvSpPr>
          <p:cNvPr id="4" name="Content Placeholder 3">
            <a:extLst>
              <a:ext uri="{FF2B5EF4-FFF2-40B4-BE49-F238E27FC236}">
                <a16:creationId xmlns:a16="http://schemas.microsoft.com/office/drawing/2014/main" id="{8A745A86-C87E-49AD-8147-FECF366C81D7}"/>
              </a:ext>
            </a:extLst>
          </p:cNvPr>
          <p:cNvSpPr>
            <a:spLocks noGrp="1"/>
          </p:cNvSpPr>
          <p:nvPr>
            <p:ph idx="1"/>
          </p:nvPr>
        </p:nvSpPr>
        <p:spPr>
          <a:xfrm>
            <a:off x="677334" y="1728591"/>
            <a:ext cx="8596668" cy="4312771"/>
          </a:xfrm>
        </p:spPr>
        <p:txBody>
          <a:bodyPr>
            <a:normAutofit/>
          </a:bodyPr>
          <a:lstStyle/>
          <a:p>
            <a:pPr fontAlgn="base"/>
            <a:r>
              <a:rPr kumimoji="0" lang="en-US" sz="180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cs typeface="Calibri" panose="020F0502020204030204" pitchFamily="34" charset="0"/>
              </a:rPr>
              <a:t>SILC’s were established under Title VII of the Rehabilitation</a:t>
            </a:r>
            <a:r>
              <a:rPr kumimoji="0" lang="en-US" sz="1800" i="0" u="none" strike="noStrike" kern="1200" cap="none" spc="0" normalizeH="0" baseline="0" noProof="0" dirty="0">
                <a:ln>
                  <a:noFill/>
                </a:ln>
                <a:solidFill>
                  <a:srgbClr val="2B2B2B"/>
                </a:solidFill>
                <a:effectLst/>
                <a:uLnTx/>
                <a:uFillTx/>
                <a:latin typeface="Calibri" panose="020F0502020204030204" pitchFamily="34" charset="0"/>
                <a:cs typeface="Calibri" panose="020F0502020204030204" pitchFamily="34" charset="0"/>
              </a:rPr>
              <a:t> </a:t>
            </a:r>
            <a:r>
              <a:rPr kumimoji="0" lang="en-US" sz="180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cs typeface="Calibri" panose="020F0502020204030204" pitchFamily="34" charset="0"/>
              </a:rPr>
              <a:t>Act of 1973. </a:t>
            </a:r>
            <a:r>
              <a:rPr lang="en-US" i="0" u="none" strike="noStrike" dirty="0">
                <a:solidFill>
                  <a:srgbClr val="2B2B2B"/>
                </a:solidFill>
                <a:effectLst/>
                <a:latin typeface="Calibri" panose="020F0502020204030204" pitchFamily="34" charset="0"/>
                <a:cs typeface="Calibri" panose="020F0502020204030204" pitchFamily="34" charset="0"/>
              </a:rPr>
              <a:t>The Colorado Statewide Independent Living Council (CSILC) supports </a:t>
            </a:r>
            <a:r>
              <a:rPr lang="en-US" b="0" i="0" u="none" strike="noStrike" dirty="0">
                <a:solidFill>
                  <a:srgbClr val="2B2B2B"/>
                </a:solidFill>
                <a:effectLst/>
                <a:latin typeface="Calibri" panose="020F0502020204030204" pitchFamily="34" charset="0"/>
                <a:cs typeface="Calibri" panose="020F0502020204030204" pitchFamily="34" charset="0"/>
              </a:rPr>
              <a:t>the full inclusion of people with disabilities in community life. We further this mission by strengthening independent living centers, advocating for change with elected and appointed officials, and educating the general public about independent living.  </a:t>
            </a:r>
            <a:r>
              <a:rPr lang="en-US" dirty="0">
                <a:solidFill>
                  <a:srgbClr val="2B2B2B"/>
                </a:solidFill>
                <a:latin typeface="Calibri" panose="020F0502020204030204" pitchFamily="34" charset="0"/>
                <a:cs typeface="Calibri" panose="020F0502020204030204" pitchFamily="34" charset="0"/>
              </a:rPr>
              <a:t>SILC </a:t>
            </a:r>
            <a:r>
              <a:rPr lang="en-US" b="0" i="0" u="none" strike="noStrike" dirty="0">
                <a:solidFill>
                  <a:srgbClr val="2B2B2B"/>
                </a:solidFill>
                <a:effectLst/>
                <a:latin typeface="Calibri" panose="020F0502020204030204" pitchFamily="34" charset="0"/>
                <a:cs typeface="Calibri" panose="020F0502020204030204" pitchFamily="34" charset="0"/>
              </a:rPr>
              <a:t>partners with Colorado’s </a:t>
            </a:r>
            <a:r>
              <a:rPr lang="en-US" dirty="0">
                <a:solidFill>
                  <a:srgbClr val="2B2B2B"/>
                </a:solidFill>
                <a:latin typeface="Calibri" panose="020F0502020204030204" pitchFamily="34" charset="0"/>
                <a:cs typeface="Calibri" panose="020F0502020204030204" pitchFamily="34" charset="0"/>
              </a:rPr>
              <a:t>9</a:t>
            </a:r>
            <a:r>
              <a:rPr lang="en-US" b="0" i="0" u="none" strike="noStrike" dirty="0">
                <a:solidFill>
                  <a:srgbClr val="2B2B2B"/>
                </a:solidFill>
                <a:effectLst/>
                <a:latin typeface="Calibri" panose="020F0502020204030204" pitchFamily="34" charset="0"/>
                <a:cs typeface="Calibri" panose="020F0502020204030204" pitchFamily="34" charset="0"/>
              </a:rPr>
              <a:t> independent living centers (CIL’s) to ensure that every person with a disability in our state who wants to live independently has the resources to do so. The following is some of SILC’s functions:</a:t>
            </a:r>
          </a:p>
          <a:p>
            <a:pPr lvl="1" fontAlgn="base">
              <a:buFont typeface="Wingdings" panose="05000000000000000000" pitchFamily="2" charset="2"/>
              <a:buChar char="v"/>
            </a:pPr>
            <a:r>
              <a:rPr lang="en-US" dirty="0">
                <a:solidFill>
                  <a:srgbClr val="2B2B2B"/>
                </a:solidFill>
                <a:latin typeface="Calibri" panose="020F0502020204030204" pitchFamily="34" charset="0"/>
                <a:cs typeface="Calibri" panose="020F0502020204030204" pitchFamily="34" charset="0"/>
              </a:rPr>
              <a:t> </a:t>
            </a:r>
            <a:r>
              <a:rPr lang="en-US" b="0" i="0" u="none" strike="noStrike" dirty="0">
                <a:solidFill>
                  <a:srgbClr val="2B2B2B"/>
                </a:solidFill>
                <a:effectLst/>
                <a:latin typeface="Calibri" panose="020F0502020204030204" pitchFamily="34" charset="0"/>
                <a:cs typeface="Calibri" panose="020F0502020204030204" pitchFamily="34" charset="0"/>
              </a:rPr>
              <a:t>promotes systemic reform to remove barriers to independent living</a:t>
            </a:r>
          </a:p>
          <a:p>
            <a:pPr lvl="1" fontAlgn="base">
              <a:buFont typeface="Wingdings" panose="05000000000000000000" pitchFamily="2" charset="2"/>
              <a:buChar char="v"/>
            </a:pPr>
            <a:r>
              <a:rPr lang="en-US" b="0" i="0" u="none" strike="noStrike" dirty="0">
                <a:solidFill>
                  <a:srgbClr val="2B2B2B"/>
                </a:solidFill>
                <a:effectLst/>
                <a:latin typeface="Calibri" panose="020F0502020204030204" pitchFamily="34" charset="0"/>
                <a:cs typeface="Calibri" panose="020F0502020204030204" pitchFamily="34" charset="0"/>
              </a:rPr>
              <a:t>conducts research to inform policymakers and the general public</a:t>
            </a:r>
          </a:p>
          <a:p>
            <a:pPr lvl="1" fontAlgn="base">
              <a:buFont typeface="Wingdings" panose="05000000000000000000" pitchFamily="2" charset="2"/>
              <a:buChar char="v"/>
            </a:pPr>
            <a:r>
              <a:rPr lang="en-US" b="0" i="0" u="none" strike="noStrike" dirty="0">
                <a:solidFill>
                  <a:srgbClr val="2B2B2B"/>
                </a:solidFill>
                <a:effectLst/>
                <a:latin typeface="Calibri" panose="020F0502020204030204" pitchFamily="34" charset="0"/>
                <a:cs typeface="Calibri" panose="020F0502020204030204" pitchFamily="34" charset="0"/>
              </a:rPr>
              <a:t>is a resource for people with disabilities and the communities in which they live</a:t>
            </a:r>
          </a:p>
          <a:p>
            <a:pPr lvl="1" fontAlgn="base">
              <a:buFont typeface="Wingdings" panose="05000000000000000000" pitchFamily="2" charset="2"/>
              <a:buChar char="v"/>
            </a:pPr>
            <a:r>
              <a:rPr lang="en-US" b="0" i="0" u="none" strike="noStrike" dirty="0">
                <a:solidFill>
                  <a:srgbClr val="2B2B2B"/>
                </a:solidFill>
                <a:effectLst/>
                <a:latin typeface="Calibri" panose="020F0502020204030204" pitchFamily="34" charset="0"/>
                <a:cs typeface="Calibri" panose="020F0502020204030204" pitchFamily="34" charset="0"/>
              </a:rPr>
              <a:t>creates the State </a:t>
            </a:r>
            <a:r>
              <a:rPr lang="en-US" dirty="0">
                <a:solidFill>
                  <a:srgbClr val="2B2B2B"/>
                </a:solidFill>
                <a:latin typeface="Calibri" panose="020F0502020204030204" pitchFamily="34" charset="0"/>
                <a:cs typeface="Calibri" panose="020F0502020204030204" pitchFamily="34" charset="0"/>
              </a:rPr>
              <a:t>P</a:t>
            </a:r>
            <a:r>
              <a:rPr lang="en-US" b="0" i="0" u="none" strike="noStrike" dirty="0">
                <a:solidFill>
                  <a:srgbClr val="2B2B2B"/>
                </a:solidFill>
                <a:effectLst/>
                <a:latin typeface="Calibri" panose="020F0502020204030204" pitchFamily="34" charset="0"/>
                <a:cs typeface="Calibri" panose="020F0502020204030204" pitchFamily="34" charset="0"/>
              </a:rPr>
              <a:t>lan for Independent </a:t>
            </a:r>
            <a:r>
              <a:rPr lang="en-US" dirty="0">
                <a:solidFill>
                  <a:srgbClr val="2B2B2B"/>
                </a:solidFill>
                <a:latin typeface="Calibri" panose="020F0502020204030204" pitchFamily="34" charset="0"/>
                <a:cs typeface="Calibri" panose="020F0502020204030204" pitchFamily="34" charset="0"/>
              </a:rPr>
              <a:t>L</a:t>
            </a:r>
            <a:r>
              <a:rPr lang="en-US" b="0" i="0" u="none" strike="noStrike" dirty="0">
                <a:solidFill>
                  <a:srgbClr val="2B2B2B"/>
                </a:solidFill>
                <a:effectLst/>
                <a:latin typeface="Calibri" panose="020F0502020204030204" pitchFamily="34" charset="0"/>
                <a:cs typeface="Calibri" panose="020F0502020204030204" pitchFamily="34" charset="0"/>
              </a:rPr>
              <a:t>iving in collaboration with public and private stakeholders</a:t>
            </a:r>
          </a:p>
          <a:p>
            <a:endParaRPr lang="en-US" dirty="0"/>
          </a:p>
        </p:txBody>
      </p:sp>
    </p:spTree>
    <p:extLst>
      <p:ext uri="{BB962C8B-B14F-4D97-AF65-F5344CB8AC3E}">
        <p14:creationId xmlns:p14="http://schemas.microsoft.com/office/powerpoint/2010/main" val="1275653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2934-0C10-46E3-B0DD-F8CE21B197B5}"/>
              </a:ext>
            </a:extLst>
          </p:cNvPr>
          <p:cNvSpPr>
            <a:spLocks noGrp="1"/>
          </p:cNvSpPr>
          <p:nvPr>
            <p:ph type="title"/>
          </p:nvPr>
        </p:nvSpPr>
        <p:spPr/>
        <p:txBody>
          <a:bodyPr/>
          <a:lstStyle/>
          <a:p>
            <a:pPr algn="ctr"/>
            <a:r>
              <a:rPr lang="en-US" dirty="0"/>
              <a:t>SILC’s PURPOSE</a:t>
            </a:r>
          </a:p>
        </p:txBody>
      </p:sp>
      <p:sp>
        <p:nvSpPr>
          <p:cNvPr id="3" name="Content Placeholder 2">
            <a:extLst>
              <a:ext uri="{FF2B5EF4-FFF2-40B4-BE49-F238E27FC236}">
                <a16:creationId xmlns:a16="http://schemas.microsoft.com/office/drawing/2014/main" id="{3FE86DF4-4957-4742-963E-CC0B496574EF}"/>
              </a:ext>
            </a:extLst>
          </p:cNvPr>
          <p:cNvSpPr>
            <a:spLocks noGrp="1"/>
          </p:cNvSpPr>
          <p:nvPr>
            <p:ph idx="1"/>
          </p:nvPr>
        </p:nvSpPr>
        <p:spPr>
          <a:xfrm>
            <a:off x="677334" y="1574801"/>
            <a:ext cx="8596668" cy="4466562"/>
          </a:xfrm>
        </p:spPr>
        <p:txBody>
          <a:bodyPr>
            <a:normAutofit/>
          </a:bodyPr>
          <a:lstStyle/>
          <a:p>
            <a:r>
              <a:rPr lang="en-US" dirty="0"/>
              <a:t>SILC’s primary function is to advance independent living through the development and implementation of a three-year State Plan for Independent Living (SPIL). The Colorado SILC consists of 15 members and is a governor appointed Council. We invite any Coloradoan who is committed to the independent living philosophy and is willing to work with us to ensure people with disabilities receive the support and services needed in order to live with dignity and quality of life.</a:t>
            </a:r>
          </a:p>
          <a:p>
            <a:r>
              <a:rPr lang="en-US" dirty="0"/>
              <a:t>We partner with Colorado’s network of Centers for Independent Living (SIL’s)</a:t>
            </a:r>
          </a:p>
          <a:p>
            <a:r>
              <a:rPr lang="en-US" dirty="0"/>
              <a:t>We promote systemic reform to remove barriers to independent living</a:t>
            </a:r>
          </a:p>
          <a:p>
            <a:r>
              <a:rPr lang="en-US" dirty="0"/>
              <a:t>We conduct research to inform policymakers and the general public</a:t>
            </a:r>
          </a:p>
          <a:p>
            <a:r>
              <a:rPr lang="en-US" dirty="0"/>
              <a:t>We are a resource for people with disabilities and their communities </a:t>
            </a:r>
          </a:p>
          <a:p>
            <a:r>
              <a:rPr lang="en-US" dirty="0"/>
              <a:t>We create the State Plan for Independent Living (SPIL) </a:t>
            </a:r>
          </a:p>
          <a:p>
            <a:r>
              <a:rPr lang="en-US" dirty="0"/>
              <a:t>We work with the multiple groups that support independent living</a:t>
            </a:r>
          </a:p>
        </p:txBody>
      </p:sp>
    </p:spTree>
    <p:extLst>
      <p:ext uri="{BB962C8B-B14F-4D97-AF65-F5344CB8AC3E}">
        <p14:creationId xmlns:p14="http://schemas.microsoft.com/office/powerpoint/2010/main" val="407722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148B1-CE1C-41F0-B1CB-2F2B9E02A191}"/>
              </a:ext>
            </a:extLst>
          </p:cNvPr>
          <p:cNvSpPr>
            <a:spLocks noGrp="1"/>
          </p:cNvSpPr>
          <p:nvPr>
            <p:ph type="title"/>
          </p:nvPr>
        </p:nvSpPr>
        <p:spPr/>
        <p:txBody>
          <a:bodyPr/>
          <a:lstStyle/>
          <a:p>
            <a:pPr algn="ctr"/>
            <a:r>
              <a:rPr lang="en-US" dirty="0"/>
              <a:t>SILC COUNCIL MEMBER</a:t>
            </a:r>
            <a:br>
              <a:rPr lang="en-US" dirty="0"/>
            </a:br>
            <a:r>
              <a:rPr lang="en-US" dirty="0"/>
              <a:t>DUTIES AND RESPONSIBILITIES</a:t>
            </a:r>
          </a:p>
        </p:txBody>
      </p:sp>
      <p:sp>
        <p:nvSpPr>
          <p:cNvPr id="3" name="Content Placeholder 2">
            <a:extLst>
              <a:ext uri="{FF2B5EF4-FFF2-40B4-BE49-F238E27FC236}">
                <a16:creationId xmlns:a16="http://schemas.microsoft.com/office/drawing/2014/main" id="{40D11591-53FE-4115-A0E7-FAA3ACEB7FEF}"/>
              </a:ext>
            </a:extLst>
          </p:cNvPr>
          <p:cNvSpPr>
            <a:spLocks noGrp="1"/>
          </p:cNvSpPr>
          <p:nvPr>
            <p:ph idx="1"/>
          </p:nvPr>
        </p:nvSpPr>
        <p:spPr>
          <a:xfrm>
            <a:off x="876821" y="2160589"/>
            <a:ext cx="8596667" cy="4392611"/>
          </a:xfrm>
        </p:spPr>
        <p:txBody>
          <a:bodyPr>
            <a:noAutofit/>
          </a:bodyPr>
          <a:lstStyle/>
          <a:p>
            <a:pPr marL="0" indent="0">
              <a:buNone/>
            </a:pPr>
            <a:r>
              <a:rPr lang="en-US" sz="1700" dirty="0"/>
              <a:t>Attend and actively participate in SILC meetings and activities</a:t>
            </a:r>
          </a:p>
          <a:p>
            <a:pPr marL="0" indent="0">
              <a:buNone/>
            </a:pPr>
            <a:r>
              <a:rPr lang="en-US" sz="1700" dirty="0"/>
              <a:t>Commit to serve at least one SILC committee as an active team member</a:t>
            </a:r>
          </a:p>
          <a:p>
            <a:pPr marL="0" indent="0">
              <a:buNone/>
            </a:pPr>
            <a:r>
              <a:rPr lang="en-US" sz="1700" dirty="0"/>
              <a:t>Advocate for all persons with disabilities</a:t>
            </a:r>
          </a:p>
          <a:p>
            <a:pPr marL="0" indent="0">
              <a:buNone/>
            </a:pPr>
            <a:r>
              <a:rPr lang="en-US" sz="1700" dirty="0"/>
              <a:t>Concentrate on independent living issues, resources and solutions shaped by geography, values, politics and cultures unique to Colorado. </a:t>
            </a:r>
          </a:p>
          <a:p>
            <a:pPr marL="0" indent="0">
              <a:buNone/>
            </a:pPr>
            <a:r>
              <a:rPr lang="en-US" sz="1700" dirty="0"/>
              <a:t>Enhance the leaderships of people with disabilities </a:t>
            </a:r>
          </a:p>
          <a:p>
            <a:pPr marL="0" indent="0">
              <a:buNone/>
            </a:pPr>
            <a:r>
              <a:rPr lang="en-US" sz="1700" dirty="0"/>
              <a:t>Promote equal access and equal opportunities for people with disabilities </a:t>
            </a:r>
            <a:br>
              <a:rPr lang="en-US" sz="1700" dirty="0"/>
            </a:br>
            <a:r>
              <a:rPr lang="en-US" sz="1700" dirty="0"/>
              <a:t>for full integration in all aspects of society including honesty, integrity and </a:t>
            </a:r>
            <a:br>
              <a:rPr lang="en-US" sz="1700" dirty="0"/>
            </a:br>
            <a:r>
              <a:rPr lang="en-US" sz="1700" dirty="0"/>
              <a:t>respect for the values of others.      </a:t>
            </a:r>
          </a:p>
          <a:p>
            <a:pPr marL="0" indent="0">
              <a:buNone/>
            </a:pPr>
            <a:r>
              <a:rPr lang="en-US" sz="1700" dirty="0"/>
              <a:t>Possession of a strong personal code of ethics, that includes maintaining confidentiality and avoiding conflict of interest.   </a:t>
            </a:r>
          </a:p>
          <a:p>
            <a:pPr marL="0" indent="0">
              <a:buNone/>
            </a:pPr>
            <a:endParaRPr lang="en-US" sz="1700" dirty="0"/>
          </a:p>
        </p:txBody>
      </p:sp>
    </p:spTree>
    <p:extLst>
      <p:ext uri="{BB962C8B-B14F-4D97-AF65-F5344CB8AC3E}">
        <p14:creationId xmlns:p14="http://schemas.microsoft.com/office/powerpoint/2010/main" val="2052556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5325-1935-4A91-B0E1-C4C1814A60B2}"/>
              </a:ext>
            </a:extLst>
          </p:cNvPr>
          <p:cNvSpPr>
            <a:spLocks noGrp="1"/>
          </p:cNvSpPr>
          <p:nvPr>
            <p:ph type="title"/>
          </p:nvPr>
        </p:nvSpPr>
        <p:spPr>
          <a:xfrm>
            <a:off x="677334" y="609600"/>
            <a:ext cx="8596668" cy="1116608"/>
          </a:xfrm>
        </p:spPr>
        <p:txBody>
          <a:bodyPr>
            <a:normAutofit fontScale="90000"/>
          </a:bodyPr>
          <a:lstStyle/>
          <a:p>
            <a:pPr algn="ctr"/>
            <a:r>
              <a:rPr lang="en-US" dirty="0"/>
              <a:t>PRESENT COUNCIL MEMBER</a:t>
            </a:r>
            <a:br>
              <a:rPr lang="en-US" dirty="0"/>
            </a:br>
            <a:r>
              <a:rPr lang="en-US" dirty="0"/>
              <a:t>E-MAIL ADDRESSES</a:t>
            </a:r>
            <a:br>
              <a:rPr lang="en-US" dirty="0"/>
            </a:br>
            <a:br>
              <a:rPr lang="en-US" dirty="0"/>
            </a:br>
            <a:r>
              <a:rPr lang="en-US" dirty="0"/>
              <a:t> </a:t>
            </a:r>
          </a:p>
        </p:txBody>
      </p:sp>
      <p:sp>
        <p:nvSpPr>
          <p:cNvPr id="3" name="Content Placeholder 2">
            <a:extLst>
              <a:ext uri="{FF2B5EF4-FFF2-40B4-BE49-F238E27FC236}">
                <a16:creationId xmlns:a16="http://schemas.microsoft.com/office/drawing/2014/main" id="{5ABD3463-3C09-45CA-A2B0-E17C64C287CF}"/>
              </a:ext>
            </a:extLst>
          </p:cNvPr>
          <p:cNvSpPr>
            <a:spLocks noGrp="1"/>
          </p:cNvSpPr>
          <p:nvPr>
            <p:ph sz="half" idx="2"/>
          </p:nvPr>
        </p:nvSpPr>
        <p:spPr>
          <a:xfrm>
            <a:off x="469900" y="1863994"/>
            <a:ext cx="4260719" cy="4048291"/>
          </a:xfrm>
        </p:spPr>
        <p:txBody>
          <a:bodyPr>
            <a:normAutofit fontScale="40000" lnSpcReduction="20000"/>
          </a:bodyPr>
          <a:lstStyle/>
          <a:p>
            <a:r>
              <a:rPr lang="en-US" sz="4800" i="0" u="none" strike="noStrike" dirty="0">
                <a:solidFill>
                  <a:schemeClr val="tx1"/>
                </a:solidFill>
                <a:effectLst/>
                <a:latin typeface="Calibri" panose="020F0502020204030204" pitchFamily="34" charset="0"/>
                <a:cs typeface="Calibri" panose="020F0502020204030204" pitchFamily="34" charset="0"/>
              </a:rPr>
              <a:t>Joan LaBelle</a:t>
            </a:r>
            <a:r>
              <a:rPr lang="en-US" sz="4800" dirty="0">
                <a:solidFill>
                  <a:schemeClr val="tx1"/>
                </a:solidFill>
                <a:latin typeface="Calibri" panose="020F0502020204030204" pitchFamily="34" charset="0"/>
                <a:cs typeface="Calibri" panose="020F0502020204030204" pitchFamily="34" charset="0"/>
              </a:rPr>
              <a:t>, </a:t>
            </a:r>
            <a:r>
              <a:rPr lang="en-US" sz="4800" i="0" u="none" strike="noStrike" dirty="0">
                <a:solidFill>
                  <a:schemeClr val="tx1"/>
                </a:solidFill>
                <a:effectLst/>
                <a:latin typeface="Calibri" panose="020F0502020204030204" pitchFamily="34" charset="0"/>
                <a:cs typeface="Calibri" panose="020F0502020204030204" pitchFamily="34" charset="0"/>
              </a:rPr>
              <a:t>Chairperson; Fort Collins          </a:t>
            </a:r>
            <a:r>
              <a:rPr lang="en-US" sz="4800" i="0" u="none" strike="noStrike" dirty="0">
                <a:solidFill>
                  <a:schemeClr val="tx1"/>
                </a:solidFill>
                <a:effectLst/>
                <a:latin typeface="Calibri" panose="020F0502020204030204" pitchFamily="34" charset="0"/>
                <a:cs typeface="Calibri" panose="020F0502020204030204" pitchFamily="34" charset="0"/>
                <a:hlinkClick r:id="rId2" tooltip="Email Joan">
                  <a:extLst>
                    <a:ext uri="{A12FA001-AC4F-418D-AE19-62706E023703}">
                      <ahyp:hlinkClr xmlns:ahyp="http://schemas.microsoft.com/office/drawing/2018/hyperlinkcolor" val="tx"/>
                    </a:ext>
                  </a:extLst>
                </a:hlinkClick>
              </a:rPr>
              <a:t>joan.labelle@coloradosilc.org</a:t>
            </a:r>
            <a:endParaRPr lang="en-US" sz="4800" i="0" u="none" strike="noStrike" dirty="0">
              <a:solidFill>
                <a:schemeClr val="tx1"/>
              </a:solidFill>
              <a:effectLst/>
              <a:latin typeface="Calibri" panose="020F0502020204030204" pitchFamily="34" charset="0"/>
              <a:cs typeface="Calibri" panose="020F0502020204030204" pitchFamily="34" charset="0"/>
            </a:endParaRPr>
          </a:p>
          <a:p>
            <a:r>
              <a:rPr lang="en-US" sz="4800" dirty="0">
                <a:solidFill>
                  <a:schemeClr val="tx1"/>
                </a:solidFill>
                <a:latin typeface="Calibri" panose="020F0502020204030204" pitchFamily="34" charset="0"/>
                <a:cs typeface="Calibri" panose="020F0502020204030204" pitchFamily="34" charset="0"/>
              </a:rPr>
              <a:t>Martha Mason, Treasurer;  Durango             </a:t>
            </a:r>
            <a:r>
              <a:rPr lang="en-US" sz="4800" u="sng" dirty="0">
                <a:solidFill>
                  <a:schemeClr val="tx1"/>
                </a:solidFill>
                <a:latin typeface="Calibri" panose="020F0502020204030204" pitchFamily="34" charset="0"/>
                <a:cs typeface="Calibri" panose="020F0502020204030204" pitchFamily="34" charset="0"/>
                <a:hlinkClick r:id="rId3" tooltip="Email Martha">
                  <a:extLst>
                    <a:ext uri="{A12FA001-AC4F-418D-AE19-62706E023703}">
                      <ahyp:hlinkClr xmlns:ahyp="http://schemas.microsoft.com/office/drawing/2018/hyperlinkcolor" val="tx"/>
                    </a:ext>
                  </a:extLst>
                </a:hlinkClick>
              </a:rPr>
              <a:t>martha@swilc.org</a:t>
            </a:r>
            <a:endParaRPr lang="en-US" sz="4800" u="sng" dirty="0">
              <a:solidFill>
                <a:schemeClr val="tx1"/>
              </a:solidFill>
              <a:latin typeface="Calibri" panose="020F0502020204030204" pitchFamily="34" charset="0"/>
              <a:cs typeface="Calibri" panose="020F0502020204030204" pitchFamily="34" charset="0"/>
            </a:endParaRPr>
          </a:p>
          <a:p>
            <a:r>
              <a:rPr lang="sv-SE" sz="4800" i="0" u="none" strike="noStrike" dirty="0">
                <a:solidFill>
                  <a:schemeClr val="tx1"/>
                </a:solidFill>
                <a:effectLst/>
                <a:latin typeface="Calibri" panose="020F0502020204030204" pitchFamily="34" charset="0"/>
                <a:cs typeface="Calibri" panose="020F0502020204030204" pitchFamily="34" charset="0"/>
              </a:rPr>
              <a:t>Charlotte Morgan, </a:t>
            </a:r>
            <a:r>
              <a:rPr lang="sv-SE" sz="4800" i="0" u="none" strike="noStrike" dirty="0" err="1">
                <a:solidFill>
                  <a:schemeClr val="tx1"/>
                </a:solidFill>
                <a:effectLst/>
                <a:latin typeface="Calibri" panose="020F0502020204030204" pitchFamily="34" charset="0"/>
                <a:cs typeface="Calibri" panose="020F0502020204030204" pitchFamily="34" charset="0"/>
              </a:rPr>
              <a:t>Arvada</a:t>
            </a:r>
            <a:r>
              <a:rPr lang="sv-SE" sz="4800" dirty="0">
                <a:solidFill>
                  <a:schemeClr val="tx1"/>
                </a:solidFill>
                <a:latin typeface="Calibri" panose="020F0502020204030204" pitchFamily="34" charset="0"/>
                <a:cs typeface="Calibri" panose="020F0502020204030204" pitchFamily="34" charset="0"/>
              </a:rPr>
              <a:t>                     </a:t>
            </a:r>
            <a:r>
              <a:rPr lang="sv-SE" sz="4800" i="0" u="sng" strike="noStrike" dirty="0">
                <a:solidFill>
                  <a:schemeClr val="tx1"/>
                </a:solidFill>
                <a:effectLst/>
                <a:latin typeface="Calibri" panose="020F0502020204030204" pitchFamily="34" charset="0"/>
                <a:cs typeface="Calibri" panose="020F0502020204030204" pitchFamily="34" charset="0"/>
                <a:hlinkClick r:id="rId4" tooltip="Email Charlotte">
                  <a:extLst>
                    <a:ext uri="{A12FA001-AC4F-418D-AE19-62706E023703}">
                      <ahyp:hlinkClr xmlns:ahyp="http://schemas.microsoft.com/office/drawing/2018/hyperlinkcolor" val="tx"/>
                    </a:ext>
                  </a:extLst>
                </a:hlinkClick>
              </a:rPr>
              <a:t>charlotte.morgan@coloradosilc.org</a:t>
            </a:r>
            <a:endParaRPr lang="sv-SE" sz="4800" i="0" u="sng" strike="noStrike" dirty="0">
              <a:solidFill>
                <a:schemeClr val="tx1"/>
              </a:solidFill>
              <a:effectLst/>
              <a:latin typeface="Calibri" panose="020F0502020204030204" pitchFamily="34" charset="0"/>
              <a:cs typeface="Calibri" panose="020F0502020204030204" pitchFamily="34" charset="0"/>
            </a:endParaRPr>
          </a:p>
          <a:p>
            <a:r>
              <a:rPr lang="en-US" sz="4800" i="0" u="none" strike="noStrike" dirty="0">
                <a:solidFill>
                  <a:schemeClr val="tx1"/>
                </a:solidFill>
                <a:effectLst/>
                <a:latin typeface="Calibri" panose="020F0502020204030204" pitchFamily="34" charset="0"/>
                <a:cs typeface="Calibri" panose="020F0502020204030204" pitchFamily="34" charset="0"/>
              </a:rPr>
              <a:t>Jennifer Scilacci, DVR Rep;  Steamboat </a:t>
            </a:r>
            <a:r>
              <a:rPr lang="en-US" sz="4800" i="0" u="sng" strike="noStrike" dirty="0">
                <a:solidFill>
                  <a:schemeClr val="tx1"/>
                </a:solidFill>
                <a:effectLst/>
                <a:latin typeface="Calibri" panose="020F0502020204030204" pitchFamily="34" charset="0"/>
                <a:cs typeface="Calibri" panose="020F0502020204030204" pitchFamily="34" charset="0"/>
                <a:hlinkClick r:id="rId5" tooltip="Email Jennifer">
                  <a:extLst>
                    <a:ext uri="{A12FA001-AC4F-418D-AE19-62706E023703}">
                      <ahyp:hlinkClr xmlns:ahyp="http://schemas.microsoft.com/office/drawing/2018/hyperlinkcolor" val="tx"/>
                    </a:ext>
                  </a:extLst>
                </a:hlinkClick>
              </a:rPr>
              <a:t>jennifer.scilacci@coloradosilc.org</a:t>
            </a:r>
            <a:endParaRPr lang="en-US" sz="4800" i="0" u="sng" strike="noStrike" dirty="0">
              <a:solidFill>
                <a:schemeClr val="tx1"/>
              </a:solidFill>
              <a:effectLst/>
              <a:latin typeface="Calibri" panose="020F0502020204030204" pitchFamily="34" charset="0"/>
              <a:cs typeface="Calibri" panose="020F0502020204030204" pitchFamily="34" charset="0"/>
            </a:endParaRPr>
          </a:p>
          <a:p>
            <a:r>
              <a:rPr lang="pl-PL" sz="4800" i="0" u="none" strike="noStrike" dirty="0">
                <a:solidFill>
                  <a:schemeClr val="tx1"/>
                </a:solidFill>
                <a:effectLst/>
                <a:latin typeface="Calibri" panose="020F0502020204030204" pitchFamily="34" charset="0"/>
                <a:cs typeface="Calibri" panose="020F0502020204030204" pitchFamily="34" charset="0"/>
              </a:rPr>
              <a:t>Sam Jarris</a:t>
            </a:r>
            <a:r>
              <a:rPr lang="en-US" sz="4800" i="0" u="none" strike="noStrike" dirty="0">
                <a:solidFill>
                  <a:schemeClr val="tx1"/>
                </a:solidFill>
                <a:effectLst/>
                <a:latin typeface="Calibri" panose="020F0502020204030204" pitchFamily="34" charset="0"/>
                <a:cs typeface="Calibri" panose="020F0502020204030204" pitchFamily="34" charset="0"/>
              </a:rPr>
              <a:t>, </a:t>
            </a:r>
            <a:r>
              <a:rPr lang="pl-PL" sz="4800" i="0" u="none" strike="noStrike" dirty="0">
                <a:solidFill>
                  <a:schemeClr val="tx1"/>
                </a:solidFill>
                <a:effectLst/>
                <a:latin typeface="Calibri" panose="020F0502020204030204" pitchFamily="34" charset="0"/>
                <a:cs typeface="Calibri" panose="020F0502020204030204" pitchFamily="34" charset="0"/>
              </a:rPr>
              <a:t>Parker</a:t>
            </a:r>
            <a:r>
              <a:rPr lang="en-US" sz="4800" dirty="0">
                <a:solidFill>
                  <a:schemeClr val="tx1"/>
                </a:solidFill>
                <a:latin typeface="Calibri" panose="020F0502020204030204" pitchFamily="34" charset="0"/>
                <a:cs typeface="Calibri" panose="020F0502020204030204" pitchFamily="34" charset="0"/>
              </a:rPr>
              <a:t>                                                    </a:t>
            </a:r>
            <a:r>
              <a:rPr lang="pl-PL" sz="4800" i="0" u="none" strike="noStrike" dirty="0">
                <a:solidFill>
                  <a:schemeClr val="tx1"/>
                </a:solidFill>
                <a:effectLst/>
                <a:latin typeface="Calibri" panose="020F0502020204030204" pitchFamily="34" charset="0"/>
                <a:cs typeface="Calibri" panose="020F0502020204030204" pitchFamily="34" charset="0"/>
                <a:hlinkClick r:id="rId6" tooltip="Email Sam">
                  <a:extLst>
                    <a:ext uri="{A12FA001-AC4F-418D-AE19-62706E023703}">
                      <ahyp:hlinkClr xmlns:ahyp="http://schemas.microsoft.com/office/drawing/2018/hyperlinkcolor" val="tx"/>
                    </a:ext>
                  </a:extLst>
                </a:hlinkClick>
              </a:rPr>
              <a:t>sam.jarris@coloradosilc.org</a:t>
            </a:r>
            <a:endParaRPr lang="en-US" sz="4800" i="0" u="none" strike="noStrike" dirty="0">
              <a:solidFill>
                <a:schemeClr val="tx1"/>
              </a:solidFill>
              <a:effectLst/>
              <a:latin typeface="Calibri" panose="020F0502020204030204" pitchFamily="34" charset="0"/>
              <a:cs typeface="Calibri" panose="020F0502020204030204" pitchFamily="34" charset="0"/>
            </a:endParaRPr>
          </a:p>
          <a:p>
            <a:endParaRPr lang="en-US" dirty="0">
              <a:solidFill>
                <a:schemeClr val="accent2"/>
              </a:solidFill>
            </a:endParaRPr>
          </a:p>
        </p:txBody>
      </p:sp>
      <p:sp>
        <p:nvSpPr>
          <p:cNvPr id="6" name="Content Placeholder 5">
            <a:extLst>
              <a:ext uri="{FF2B5EF4-FFF2-40B4-BE49-F238E27FC236}">
                <a16:creationId xmlns:a16="http://schemas.microsoft.com/office/drawing/2014/main" id="{016F9492-3460-433C-93E9-1AADF2E5F72A}"/>
              </a:ext>
            </a:extLst>
          </p:cNvPr>
          <p:cNvSpPr>
            <a:spLocks noGrp="1"/>
          </p:cNvSpPr>
          <p:nvPr>
            <p:ph sz="quarter" idx="4"/>
          </p:nvPr>
        </p:nvSpPr>
        <p:spPr>
          <a:xfrm>
            <a:off x="5511800" y="1890386"/>
            <a:ext cx="4483100" cy="4288763"/>
          </a:xfrm>
        </p:spPr>
        <p:txBody>
          <a:bodyPr>
            <a:normAutofit fontScale="40000" lnSpcReduction="20000"/>
          </a:bodyPr>
          <a:lstStyle/>
          <a:p>
            <a:r>
              <a:rPr lang="en-US" sz="4800" i="0" u="none" strike="noStrike" dirty="0">
                <a:solidFill>
                  <a:schemeClr val="tx1"/>
                </a:solidFill>
                <a:effectLst/>
                <a:latin typeface="Calibri" panose="020F0502020204030204" pitchFamily="34" charset="0"/>
                <a:cs typeface="Calibri" panose="020F0502020204030204" pitchFamily="34" charset="0"/>
              </a:rPr>
              <a:t>Ty Smith, Vice-Chair; Grand Junction </a:t>
            </a:r>
            <a:r>
              <a:rPr lang="en-US" sz="4800" u="sng" dirty="0">
                <a:solidFill>
                  <a:schemeClr val="tx1"/>
                </a:solidFill>
                <a:latin typeface="Calibri" panose="020F0502020204030204" pitchFamily="34" charset="0"/>
                <a:cs typeface="Calibri" panose="020F0502020204030204" pitchFamily="34" charset="0"/>
                <a:hlinkClick r:id="rId7" tooltip="Email Ty">
                  <a:extLst>
                    <a:ext uri="{A12FA001-AC4F-418D-AE19-62706E023703}">
                      <ahyp:hlinkClr xmlns:ahyp="http://schemas.microsoft.com/office/drawing/2018/hyperlinkcolor" val="tx"/>
                    </a:ext>
                  </a:extLst>
                </a:hlinkClick>
              </a:rPr>
              <a:t>ty.smith@coloradosilc.org</a:t>
            </a:r>
            <a:endParaRPr lang="en-US" sz="4800" i="0" u="sng" strike="noStrike" dirty="0">
              <a:solidFill>
                <a:schemeClr val="tx1"/>
              </a:solidFill>
              <a:effectLst/>
              <a:latin typeface="Calibri" panose="020F0502020204030204" pitchFamily="34" charset="0"/>
              <a:cs typeface="Calibri" panose="020F0502020204030204" pitchFamily="34" charset="0"/>
            </a:endParaRPr>
          </a:p>
          <a:p>
            <a:r>
              <a:rPr lang="en-US" sz="4800" i="0" u="none" strike="noStrike" dirty="0">
                <a:solidFill>
                  <a:schemeClr val="tx1"/>
                </a:solidFill>
                <a:effectLst/>
                <a:latin typeface="Calibri" panose="020F0502020204030204" pitchFamily="34" charset="0"/>
                <a:cs typeface="Calibri" panose="020F0502020204030204" pitchFamily="34" charset="0"/>
              </a:rPr>
              <a:t>Olivia Tonti, Treasurer; Arvada</a:t>
            </a:r>
            <a:r>
              <a:rPr lang="en-US" sz="4800" dirty="0">
                <a:solidFill>
                  <a:schemeClr val="tx1"/>
                </a:solidFill>
                <a:latin typeface="Calibri" panose="020F0502020204030204" pitchFamily="34" charset="0"/>
                <a:cs typeface="Calibri" panose="020F0502020204030204" pitchFamily="34" charset="0"/>
              </a:rPr>
              <a:t>                                               </a:t>
            </a:r>
            <a:r>
              <a:rPr lang="en-US" sz="4800" i="0" u="sng" strike="noStrike" dirty="0">
                <a:solidFill>
                  <a:schemeClr val="tx1"/>
                </a:solidFill>
                <a:effectLst/>
                <a:latin typeface="Calibri" panose="020F0502020204030204" pitchFamily="34" charset="0"/>
                <a:cs typeface="Calibri" panose="020F0502020204030204" pitchFamily="34" charset="0"/>
                <a:hlinkClick r:id="rId8" tooltip="Email Olivia">
                  <a:extLst>
                    <a:ext uri="{A12FA001-AC4F-418D-AE19-62706E023703}">
                      <ahyp:hlinkClr xmlns:ahyp="http://schemas.microsoft.com/office/drawing/2018/hyperlinkcolor" val="tx"/>
                    </a:ext>
                  </a:extLst>
                </a:hlinkClick>
              </a:rPr>
              <a:t>olivia.tonti@coloradosilc.org</a:t>
            </a:r>
            <a:endParaRPr lang="en-US" sz="4800" i="0" u="sng" strike="noStrike" dirty="0">
              <a:solidFill>
                <a:schemeClr val="tx1"/>
              </a:solidFill>
              <a:effectLst/>
              <a:latin typeface="Calibri" panose="020F0502020204030204" pitchFamily="34" charset="0"/>
              <a:cs typeface="Calibri" panose="020F0502020204030204" pitchFamily="34" charset="0"/>
            </a:endParaRPr>
          </a:p>
          <a:p>
            <a:r>
              <a:rPr lang="en-US" sz="4800" i="0" u="none" strike="noStrike" dirty="0">
                <a:solidFill>
                  <a:schemeClr val="tx1"/>
                </a:solidFill>
                <a:effectLst/>
                <a:latin typeface="Calibri" panose="020F0502020204030204" pitchFamily="34" charset="0"/>
                <a:cs typeface="Calibri" panose="020F0502020204030204" pitchFamily="34" charset="0"/>
              </a:rPr>
              <a:t>Staci Nichols</a:t>
            </a:r>
            <a:r>
              <a:rPr lang="en-US" sz="4800" dirty="0">
                <a:solidFill>
                  <a:schemeClr val="tx1"/>
                </a:solidFill>
                <a:latin typeface="Calibri" panose="020F0502020204030204" pitchFamily="34" charset="0"/>
                <a:cs typeface="Calibri" panose="020F0502020204030204" pitchFamily="34" charset="0"/>
              </a:rPr>
              <a:t>                                               </a:t>
            </a:r>
            <a:r>
              <a:rPr lang="en-US" sz="4800" i="0" u="sng" strike="noStrike" dirty="0">
                <a:solidFill>
                  <a:schemeClr val="tx1"/>
                </a:solidFill>
                <a:effectLst/>
                <a:latin typeface="Calibri" panose="020F0502020204030204" pitchFamily="34" charset="0"/>
                <a:cs typeface="Calibri" panose="020F0502020204030204" pitchFamily="34" charset="0"/>
                <a:hlinkClick r:id="rId9" tooltip="Email Staci">
                  <a:extLst>
                    <a:ext uri="{A12FA001-AC4F-418D-AE19-62706E023703}">
                      <ahyp:hlinkClr xmlns:ahyp="http://schemas.microsoft.com/office/drawing/2018/hyperlinkcolor" val="tx"/>
                    </a:ext>
                  </a:extLst>
                </a:hlinkClick>
              </a:rPr>
              <a:t>staci.nichols@coloradosilc.org</a:t>
            </a:r>
            <a:endParaRPr lang="en-US" sz="4800" i="0" u="sng" strike="noStrike" dirty="0">
              <a:solidFill>
                <a:schemeClr val="tx1"/>
              </a:solidFill>
              <a:effectLst/>
              <a:latin typeface="Calibri" panose="020F0502020204030204" pitchFamily="34" charset="0"/>
              <a:cs typeface="Calibri" panose="020F0502020204030204" pitchFamily="34" charset="0"/>
            </a:endParaRPr>
          </a:p>
          <a:p>
            <a:r>
              <a:rPr lang="en-US" sz="4800" i="0" u="none" strike="noStrike" dirty="0">
                <a:solidFill>
                  <a:schemeClr val="tx1"/>
                </a:solidFill>
                <a:effectLst/>
                <a:latin typeface="Calibri" panose="020F0502020204030204" pitchFamily="34" charset="0"/>
                <a:cs typeface="Calibri" panose="020F0502020204030204" pitchFamily="34" charset="0"/>
              </a:rPr>
              <a:t>Bill</a:t>
            </a:r>
            <a:r>
              <a:rPr lang="pl-PL" sz="4800" i="0" u="none" strike="noStrike" dirty="0">
                <a:solidFill>
                  <a:schemeClr val="tx1"/>
                </a:solidFill>
                <a:effectLst/>
                <a:latin typeface="Calibri" panose="020F0502020204030204" pitchFamily="34" charset="0"/>
                <a:cs typeface="Calibri" panose="020F0502020204030204" pitchFamily="34" charset="0"/>
              </a:rPr>
              <a:t> </a:t>
            </a:r>
            <a:r>
              <a:rPr lang="en-US" sz="4800" i="0" u="none" strike="noStrike" dirty="0">
                <a:solidFill>
                  <a:schemeClr val="tx1"/>
                </a:solidFill>
                <a:effectLst/>
                <a:latin typeface="Calibri" panose="020F0502020204030204" pitchFamily="34" charset="0"/>
                <a:cs typeface="Calibri" panose="020F0502020204030204" pitchFamily="34" charset="0"/>
              </a:rPr>
              <a:t>Wood</a:t>
            </a:r>
            <a:r>
              <a:rPr lang="en-US" sz="4800" dirty="0">
                <a:solidFill>
                  <a:schemeClr val="tx1"/>
                </a:solidFill>
                <a:latin typeface="Calibri" panose="020F0502020204030204" pitchFamily="34" charset="0"/>
                <a:cs typeface="Calibri" panose="020F0502020204030204" pitchFamily="34" charset="0"/>
              </a:rPr>
              <a:t>                                                    </a:t>
            </a:r>
            <a:r>
              <a:rPr lang="pl-PL" sz="4800" i="0" u="sng" strike="noStrike" dirty="0">
                <a:solidFill>
                  <a:schemeClr val="tx1"/>
                </a:solidFill>
                <a:effectLst/>
                <a:latin typeface="Calibri" panose="020F0502020204030204" pitchFamily="34" charset="0"/>
                <a:cs typeface="Calibri" panose="020F0502020204030204" pitchFamily="34" charset="0"/>
                <a:hlinkClick r:id="rId10" tooltip="Email Bill">
                  <a:extLst>
                    <a:ext uri="{A12FA001-AC4F-418D-AE19-62706E023703}">
                      <ahyp:hlinkClr xmlns:ahyp="http://schemas.microsoft.com/office/drawing/2018/hyperlinkcolor" val="tx"/>
                    </a:ext>
                  </a:extLst>
                </a:hlinkClick>
              </a:rPr>
              <a:t>bill.wood@coloradosilc.org</a:t>
            </a:r>
            <a:endParaRPr lang="en-US" sz="4800" i="0" u="sng" strike="noStrike" dirty="0">
              <a:solidFill>
                <a:schemeClr val="tx1"/>
              </a:solidFill>
              <a:effectLst/>
              <a:latin typeface="Calibri" panose="020F0502020204030204" pitchFamily="34" charset="0"/>
              <a:cs typeface="Calibri" panose="020F0502020204030204" pitchFamily="34" charset="0"/>
            </a:endParaRPr>
          </a:p>
          <a:p>
            <a:r>
              <a:rPr lang="en-US" sz="4800" dirty="0">
                <a:solidFill>
                  <a:schemeClr val="tx1"/>
                </a:solidFill>
                <a:latin typeface="Calibri" panose="020F0502020204030204" pitchFamily="34" charset="0"/>
                <a:cs typeface="Calibri" panose="020F0502020204030204" pitchFamily="34" charset="0"/>
              </a:rPr>
              <a:t>Louise Wilson, TVR, Rep; Ignacio                            </a:t>
            </a:r>
            <a:r>
              <a:rPr lang="en-US" sz="4800" dirty="0">
                <a:solidFill>
                  <a:schemeClr val="tx1"/>
                </a:solidFill>
                <a:latin typeface="Calibri" panose="020F0502020204030204" pitchFamily="34" charset="0"/>
                <a:cs typeface="Calibri" panose="020F0502020204030204" pitchFamily="34" charset="0"/>
                <a:hlinkClick r:id="rId11" tooltip="Email Louise">
                  <a:extLst>
                    <a:ext uri="{A12FA001-AC4F-418D-AE19-62706E023703}">
                      <ahyp:hlinkClr xmlns:ahyp="http://schemas.microsoft.com/office/drawing/2018/hyperlinkcolor" val="tx"/>
                    </a:ext>
                  </a:extLst>
                </a:hlinkClick>
              </a:rPr>
              <a:t>awilson@southernute-nsn.gov</a:t>
            </a:r>
            <a:endParaRPr lang="en-US" sz="4800" dirty="0">
              <a:solidFill>
                <a:schemeClr val="tx1"/>
              </a:solidFill>
              <a:latin typeface="Calibri" panose="020F0502020204030204" pitchFamily="34" charset="0"/>
              <a:cs typeface="Calibri" panose="020F0502020204030204" pitchFamily="34" charset="0"/>
            </a:endParaRPr>
          </a:p>
          <a:p>
            <a:r>
              <a:rPr lang="en-US" sz="4800" dirty="0">
                <a:solidFill>
                  <a:schemeClr val="tx1"/>
                </a:solidFill>
                <a:latin typeface="Calibri" panose="020F0502020204030204" pitchFamily="34" charset="0"/>
                <a:cs typeface="Calibri" panose="020F0502020204030204" pitchFamily="34" charset="0"/>
              </a:rPr>
              <a:t>Steve </a:t>
            </a:r>
            <a:r>
              <a:rPr lang="en-US" sz="4800" dirty="0" err="1">
                <a:solidFill>
                  <a:schemeClr val="tx1"/>
                </a:solidFill>
                <a:latin typeface="Calibri" panose="020F0502020204030204" pitchFamily="34" charset="0"/>
                <a:cs typeface="Calibri" panose="020F0502020204030204" pitchFamily="34" charset="0"/>
              </a:rPr>
              <a:t>Heidenrich</a:t>
            </a:r>
            <a:r>
              <a:rPr lang="en-US" sz="4800" dirty="0">
                <a:solidFill>
                  <a:schemeClr val="tx1"/>
                </a:solidFill>
                <a:latin typeface="Calibri" panose="020F0502020204030204" pitchFamily="34" charset="0"/>
                <a:cs typeface="Calibri" panose="020F0502020204030204" pitchFamily="34" charset="0"/>
              </a:rPr>
              <a:t>, SRC Rep                            </a:t>
            </a:r>
            <a:r>
              <a:rPr lang="en-US" sz="4800" dirty="0">
                <a:solidFill>
                  <a:schemeClr val="tx1"/>
                </a:solidFill>
                <a:latin typeface="Calibri" panose="020F0502020204030204" pitchFamily="34" charset="0"/>
                <a:cs typeface="Calibri" panose="020F0502020204030204" pitchFamily="34" charset="0"/>
                <a:hlinkClick r:id="rId12" tooltip="Email Steve">
                  <a:extLst>
                    <a:ext uri="{A12FA001-AC4F-418D-AE19-62706E023703}">
                      <ahyp:hlinkClr xmlns:ahyp="http://schemas.microsoft.com/office/drawing/2018/hyperlinkcolor" val="tx"/>
                    </a:ext>
                  </a:extLst>
                </a:hlinkClick>
              </a:rPr>
              <a:t>steve.heidenrich@</a:t>
            </a:r>
            <a:r>
              <a:rPr lang="en-US" sz="4800" u="sng" dirty="0">
                <a:solidFill>
                  <a:schemeClr val="tx1"/>
                </a:solidFill>
                <a:latin typeface="Calibri" panose="020F0502020204030204" pitchFamily="34" charset="0"/>
                <a:cs typeface="Calibri" panose="020F0502020204030204" pitchFamily="34" charset="0"/>
                <a:hlinkClick r:id="rId12" tooltip="Email Steve">
                  <a:extLst>
                    <a:ext uri="{A12FA001-AC4F-418D-AE19-62706E023703}">
                      <ahyp:hlinkClr xmlns:ahyp="http://schemas.microsoft.com/office/drawing/2018/hyperlinkcolor" val="tx"/>
                    </a:ext>
                  </a:extLst>
                </a:hlinkClick>
              </a:rPr>
              <a:t>coloradosilc.org</a:t>
            </a:r>
            <a:endParaRPr lang="en-US" sz="4800" u="sng" dirty="0">
              <a:solidFill>
                <a:schemeClr val="tx1"/>
              </a:solidFill>
              <a:latin typeface="Calibri" panose="020F0502020204030204" pitchFamily="34" charset="0"/>
              <a:cs typeface="Calibri" panose="020F0502020204030204" pitchFamily="34" charset="0"/>
            </a:endParaRPr>
          </a:p>
          <a:p>
            <a:pPr marL="0" indent="0">
              <a:buNone/>
            </a:pPr>
            <a:endParaRPr lang="en-US" sz="1900" dirty="0">
              <a:solidFill>
                <a:schemeClr val="accent1">
                  <a:lumMod val="75000"/>
                </a:schemeClr>
              </a:solidFill>
            </a:endParaRPr>
          </a:p>
          <a:p>
            <a:pPr marL="0" indent="0">
              <a:buNone/>
            </a:pPr>
            <a:endParaRPr lang="en-US" sz="4800" dirty="0"/>
          </a:p>
        </p:txBody>
      </p:sp>
    </p:spTree>
    <p:extLst>
      <p:ext uri="{BB962C8B-B14F-4D97-AF65-F5344CB8AC3E}">
        <p14:creationId xmlns:p14="http://schemas.microsoft.com/office/powerpoint/2010/main" val="1509543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B6122-1268-40EE-8E8E-BF911929C196}"/>
              </a:ext>
            </a:extLst>
          </p:cNvPr>
          <p:cNvSpPr>
            <a:spLocks noGrp="1"/>
          </p:cNvSpPr>
          <p:nvPr>
            <p:ph type="title"/>
          </p:nvPr>
        </p:nvSpPr>
        <p:spPr/>
        <p:txBody>
          <a:bodyPr/>
          <a:lstStyle/>
          <a:p>
            <a:pPr algn="ctr"/>
            <a:r>
              <a:rPr lang="en-US" dirty="0"/>
              <a:t>DATES AND TIMES OF SILC COUNCIL MEETINGS</a:t>
            </a:r>
          </a:p>
        </p:txBody>
      </p:sp>
      <p:sp>
        <p:nvSpPr>
          <p:cNvPr id="3" name="Content Placeholder 2">
            <a:extLst>
              <a:ext uri="{FF2B5EF4-FFF2-40B4-BE49-F238E27FC236}">
                <a16:creationId xmlns:a16="http://schemas.microsoft.com/office/drawing/2014/main" id="{04F62CE9-C22D-40C8-B41B-6F0A29724598}"/>
              </a:ext>
            </a:extLst>
          </p:cNvPr>
          <p:cNvSpPr>
            <a:spLocks noGrp="1"/>
          </p:cNvSpPr>
          <p:nvPr>
            <p:ph idx="1"/>
          </p:nvPr>
        </p:nvSpPr>
        <p:spPr>
          <a:xfrm>
            <a:off x="677334" y="2267211"/>
            <a:ext cx="8596668" cy="3774151"/>
          </a:xfrm>
        </p:spPr>
        <p:txBody>
          <a:bodyPr/>
          <a:lstStyle/>
          <a:p>
            <a:r>
              <a:rPr lang="en-US" dirty="0"/>
              <a:t>SILC meetings are held quarterly. (February, May, August and November)</a:t>
            </a:r>
          </a:p>
          <a:p>
            <a:r>
              <a:rPr lang="en-US" b="1" dirty="0"/>
              <a:t>Meetings are the third Wednesday of the month </a:t>
            </a:r>
            <a:br>
              <a:rPr lang="en-US" b="1" dirty="0"/>
            </a:br>
            <a:r>
              <a:rPr lang="en-US" b="1" dirty="0"/>
              <a:t>(During the Pandemic, meetings are held by ZOOM).</a:t>
            </a:r>
          </a:p>
          <a:p>
            <a:r>
              <a:rPr lang="en-US" dirty="0"/>
              <a:t>Tuesday evening before each SILC meeting, there is a “Meet and Greet” from 5 – 7 p.m.  (During the Pandemic there are no “Meet and Greet”)</a:t>
            </a:r>
          </a:p>
          <a:p>
            <a:r>
              <a:rPr lang="en-US" dirty="0"/>
              <a:t>Contact the Independent Living Coordinator to let them know whether you will be attending the Board meeting in advance in order to make timely hotel reservations.    </a:t>
            </a:r>
          </a:p>
          <a:p>
            <a:r>
              <a:rPr lang="en-US" dirty="0"/>
              <a:t>A  council member can serve two 3 -year terms if reappointed by the governor.</a:t>
            </a:r>
          </a:p>
          <a:p>
            <a:endParaRPr lang="en-US" dirty="0"/>
          </a:p>
        </p:txBody>
      </p:sp>
    </p:spTree>
    <p:extLst>
      <p:ext uri="{BB962C8B-B14F-4D97-AF65-F5344CB8AC3E}">
        <p14:creationId xmlns:p14="http://schemas.microsoft.com/office/powerpoint/2010/main" val="2885986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6468D-23C0-45FD-866E-C9E6C912413F}"/>
              </a:ext>
            </a:extLst>
          </p:cNvPr>
          <p:cNvSpPr>
            <a:spLocks noGrp="1"/>
          </p:cNvSpPr>
          <p:nvPr>
            <p:ph type="title"/>
          </p:nvPr>
        </p:nvSpPr>
        <p:spPr/>
        <p:txBody>
          <a:bodyPr/>
          <a:lstStyle/>
          <a:p>
            <a:pPr algn="ctr"/>
            <a:r>
              <a:rPr lang="en-US" dirty="0"/>
              <a:t>SILC ORGANIZATION CHART</a:t>
            </a:r>
          </a:p>
        </p:txBody>
      </p:sp>
      <p:sp>
        <p:nvSpPr>
          <p:cNvPr id="3" name="Content Placeholder 2">
            <a:extLst>
              <a:ext uri="{FF2B5EF4-FFF2-40B4-BE49-F238E27FC236}">
                <a16:creationId xmlns:a16="http://schemas.microsoft.com/office/drawing/2014/main" id="{F7B6A2EA-C965-4E03-866B-B63BF67CC696}"/>
              </a:ext>
            </a:extLst>
          </p:cNvPr>
          <p:cNvSpPr>
            <a:spLocks noGrp="1"/>
          </p:cNvSpPr>
          <p:nvPr>
            <p:ph idx="1"/>
          </p:nvPr>
        </p:nvSpPr>
        <p:spPr>
          <a:xfrm>
            <a:off x="677334" y="1930401"/>
            <a:ext cx="8596668" cy="4110962"/>
          </a:xfrm>
        </p:spPr>
        <p:txBody>
          <a:bodyPr>
            <a:normAutofit fontScale="77500" lnSpcReduction="20000"/>
          </a:bodyPr>
          <a:lstStyle/>
          <a:p>
            <a:r>
              <a:rPr lang="en-US" dirty="0">
                <a:latin typeface="Calibri" panose="020F0502020204030204" pitchFamily="34" charset="0"/>
                <a:cs typeface="Calibri" panose="020F0502020204030204" pitchFamily="34" charset="0"/>
              </a:rPr>
              <a:t>Administration on Community Living (ACL) is the funder. The Colorado Department of Labor and Employment (CDLE) holds the contract for Part B dollars, which includes the SILC and the CILs. CDLE has the Colorado Office of Independent Living Services (the Office) administer the Part B funds, the Office is our fiscal sponsor and the Division of Vocational Rehabilitation (DVR) is the Designated State Entity (DSE). Both the Office and DVR are jointly listed in our Statewide Plan for Independent Living (SPIL) as our DSE. ACL, however, works with the Office whenever they require information, not DVR. The Executive Director of DVR must sign the SPIL, however, not approving it, but for verification of their collaboration</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When the SILC became a registered non-profit with the State of Colorado that enabled us to hold a contract with CDLE as a sole source entity, unique among the other Boards and Commissions in Colorado. After the contract is finished and executed, the SILC will have the same relationship with the Office as the CILs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ACL allows each state to operate per that state’s laws. For Colorado, that means the SILC operates under an Executive Order (EO) from the Governor. Not all SILCs in the United States and their territories require EO’s. Our EO’s follow the Rehab Act and the Workforce Innovation and Opportunities Act (WIOA).</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Each SILC, per the Rehab Act and WIOA, are governor appointed through that state’s Boards and Commissions.</a:t>
            </a:r>
          </a:p>
        </p:txBody>
      </p:sp>
    </p:spTree>
    <p:extLst>
      <p:ext uri="{BB962C8B-B14F-4D97-AF65-F5344CB8AC3E}">
        <p14:creationId xmlns:p14="http://schemas.microsoft.com/office/powerpoint/2010/main" val="793235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73FB393C-FD38-7841-9A56-CCD5234CB59A}"/>
              </a:ext>
            </a:extLst>
          </p:cNvPr>
          <p:cNvSpPr>
            <a:spLocks noGrp="1"/>
          </p:cNvSpPr>
          <p:nvPr>
            <p:ph type="title"/>
          </p:nvPr>
        </p:nvSpPr>
        <p:spPr>
          <a:xfrm>
            <a:off x="677334" y="268637"/>
            <a:ext cx="8596668" cy="414926"/>
          </a:xfrm>
        </p:spPr>
        <p:txBody>
          <a:bodyPr/>
          <a:lstStyle/>
          <a:p>
            <a:pPr algn="ctr"/>
            <a:r>
              <a:rPr lang="en-US" sz="1800" dirty="0">
                <a:solidFill>
                  <a:srgbClr val="000000"/>
                </a:solidFill>
                <a:latin typeface="Trebuchet MS" panose="020B0703020202090204" pitchFamily="34" charset="0"/>
                <a:ea typeface="+mn-ea"/>
                <a:cs typeface="+mn-cs"/>
              </a:rPr>
              <a:t>Centers for Independent Living (CILs)</a:t>
            </a:r>
            <a:endParaRPr lang="en-US" dirty="0"/>
          </a:p>
        </p:txBody>
      </p:sp>
      <p:sp>
        <p:nvSpPr>
          <p:cNvPr id="8" name="Content Placeholder 2">
            <a:extLst>
              <a:ext uri="{FF2B5EF4-FFF2-40B4-BE49-F238E27FC236}">
                <a16:creationId xmlns:a16="http://schemas.microsoft.com/office/drawing/2014/main" id="{FB6FDDAA-448F-FB4F-A8EE-0316B8DCF2D6}"/>
              </a:ext>
            </a:extLst>
          </p:cNvPr>
          <p:cNvSpPr>
            <a:spLocks noGrp="1"/>
          </p:cNvSpPr>
          <p:nvPr>
            <p:ph idx="1"/>
          </p:nvPr>
        </p:nvSpPr>
        <p:spPr>
          <a:xfrm>
            <a:off x="677334" y="683563"/>
            <a:ext cx="8596668" cy="5805592"/>
          </a:xfrm>
        </p:spPr>
        <p:txBody>
          <a:bodyPr>
            <a:normAutofit fontScale="25000" lnSpcReduction="20000"/>
          </a:bodyPr>
          <a:lstStyle/>
          <a:p>
            <a:pPr>
              <a:spcBef>
                <a:spcPts val="600"/>
              </a:spcBef>
              <a:spcAft>
                <a:spcPts val="1200"/>
              </a:spcAft>
            </a:pPr>
            <a:r>
              <a:rPr lang="en-US" sz="5600" dirty="0">
                <a:latin typeface="Calibri" panose="020F0502020204030204" pitchFamily="34" charset="0"/>
                <a:cs typeface="Calibri" panose="020F0502020204030204" pitchFamily="34" charset="0"/>
              </a:rPr>
              <a:t>Every state in the USA has a SILC since they are federally mandated. Although these SILCs operate independently of each other, the Colorado SILC is part of this larger network of SILCs. The purpose of each SILC is to determine the direction of the Independent Living (IL) Program for their state by identifying the needs of people with disabilities in partnership with their state’s Centers for Independent Living (CIL)In Colorado, Each CIL is a separate private, non-profit, 501C3 operating independently of each other with their own Board of Directors, staff, By-Laws, operating budget and services. All CILs must comply with federal mandates by providing five core services, have a Board and service staff of (at least 51%) people with disabilities, have diversified funding and maintain state and federal certification as a Center for Independent Living.  There are nine CILs:</a:t>
            </a:r>
          </a:p>
          <a:p>
            <a:pPr>
              <a:spcBef>
                <a:spcPts val="600"/>
              </a:spcBef>
              <a:spcAft>
                <a:spcPts val="1200"/>
              </a:spcAft>
            </a:pPr>
            <a:r>
              <a:rPr lang="en-US" sz="5600" dirty="0">
                <a:latin typeface="Calibri" panose="020F0502020204030204" pitchFamily="34" charset="0"/>
                <a:cs typeface="Calibri" panose="020F0502020204030204" pitchFamily="34" charset="0"/>
              </a:rPr>
              <a:t>Atlantis Community in Denver</a:t>
            </a:r>
          </a:p>
          <a:p>
            <a:pPr>
              <a:spcBef>
                <a:spcPts val="600"/>
              </a:spcBef>
            </a:pPr>
            <a:r>
              <a:rPr lang="en-US" sz="5600" dirty="0">
                <a:latin typeface="Calibri" panose="020F0502020204030204" pitchFamily="34" charset="0"/>
                <a:cs typeface="Calibri" panose="020F0502020204030204" pitchFamily="34" charset="0"/>
              </a:rPr>
              <a:t>Center for People with Disabilities in Boulder</a:t>
            </a:r>
          </a:p>
          <a:p>
            <a:pPr>
              <a:spcBef>
                <a:spcPts val="600"/>
              </a:spcBef>
            </a:pPr>
            <a:endParaRPr lang="en-US" sz="5600" dirty="0">
              <a:latin typeface="Calibri" panose="020F0502020204030204" pitchFamily="34" charset="0"/>
              <a:cs typeface="Calibri" panose="020F0502020204030204" pitchFamily="34" charset="0"/>
            </a:endParaRPr>
          </a:p>
          <a:p>
            <a:pPr>
              <a:spcBef>
                <a:spcPts val="600"/>
              </a:spcBef>
            </a:pPr>
            <a:r>
              <a:rPr lang="en-US" sz="5600" dirty="0">
                <a:latin typeface="Calibri" panose="020F0502020204030204" pitchFamily="34" charset="0"/>
                <a:cs typeface="Calibri" panose="020F0502020204030204" pitchFamily="34" charset="0"/>
              </a:rPr>
              <a:t>Northwest Colorado Center for Independence in Steamboat Springs</a:t>
            </a:r>
          </a:p>
          <a:p>
            <a:pPr>
              <a:spcBef>
                <a:spcPts val="600"/>
              </a:spcBef>
            </a:pPr>
            <a:endParaRPr lang="en-US" sz="5600" dirty="0">
              <a:latin typeface="Calibri" panose="020F0502020204030204" pitchFamily="34" charset="0"/>
              <a:cs typeface="Calibri" panose="020F0502020204030204" pitchFamily="34" charset="0"/>
            </a:endParaRPr>
          </a:p>
          <a:p>
            <a:pPr>
              <a:spcBef>
                <a:spcPts val="600"/>
              </a:spcBef>
            </a:pPr>
            <a:r>
              <a:rPr lang="en-US" sz="5600" dirty="0">
                <a:latin typeface="Calibri" panose="020F0502020204030204" pitchFamily="34" charset="0"/>
                <a:cs typeface="Calibri" panose="020F0502020204030204" pitchFamily="34" charset="0"/>
              </a:rPr>
              <a:t>Disabled Resource Services in Fort Collins</a:t>
            </a:r>
          </a:p>
          <a:p>
            <a:pPr>
              <a:spcBef>
                <a:spcPts val="600"/>
              </a:spcBef>
            </a:pPr>
            <a:endParaRPr lang="en-US" sz="5600" dirty="0">
              <a:latin typeface="Calibri" panose="020F0502020204030204" pitchFamily="34" charset="0"/>
              <a:cs typeface="Calibri" panose="020F0502020204030204" pitchFamily="34" charset="0"/>
            </a:endParaRPr>
          </a:p>
          <a:p>
            <a:pPr>
              <a:spcBef>
                <a:spcPts val="600"/>
              </a:spcBef>
            </a:pPr>
            <a:r>
              <a:rPr lang="en-US" sz="5600" dirty="0">
                <a:latin typeface="Calibri" panose="020F0502020204030204" pitchFamily="34" charset="0"/>
                <a:cs typeface="Calibri" panose="020F0502020204030204" pitchFamily="34" charset="0"/>
              </a:rPr>
              <a:t>Connections for Independent Living in Greeley</a:t>
            </a:r>
          </a:p>
          <a:p>
            <a:pPr>
              <a:spcBef>
                <a:spcPts val="600"/>
              </a:spcBef>
            </a:pPr>
            <a:endParaRPr lang="en-US" sz="5600" dirty="0">
              <a:latin typeface="Calibri" panose="020F0502020204030204" pitchFamily="34" charset="0"/>
              <a:cs typeface="Calibri" panose="020F0502020204030204" pitchFamily="34" charset="0"/>
            </a:endParaRPr>
          </a:p>
          <a:p>
            <a:pPr>
              <a:spcBef>
                <a:spcPts val="600"/>
              </a:spcBef>
            </a:pPr>
            <a:r>
              <a:rPr lang="en-US" sz="5600" dirty="0">
                <a:latin typeface="Calibri" panose="020F0502020204030204" pitchFamily="34" charset="0"/>
                <a:cs typeface="Calibri" panose="020F0502020204030204" pitchFamily="34" charset="0"/>
              </a:rPr>
              <a:t>The Independence Center in Colorado Springs</a:t>
            </a:r>
          </a:p>
          <a:p>
            <a:pPr marL="0" indent="0">
              <a:spcBef>
                <a:spcPts val="600"/>
              </a:spcBef>
              <a:buNone/>
            </a:pPr>
            <a:endParaRPr lang="en-US" sz="5600" dirty="0">
              <a:latin typeface="Calibri" panose="020F0502020204030204" pitchFamily="34" charset="0"/>
              <a:cs typeface="Calibri" panose="020F0502020204030204" pitchFamily="34" charset="0"/>
            </a:endParaRPr>
          </a:p>
          <a:p>
            <a:pPr>
              <a:spcBef>
                <a:spcPts val="600"/>
              </a:spcBef>
            </a:pPr>
            <a:r>
              <a:rPr lang="en-US" sz="5600" dirty="0">
                <a:latin typeface="Calibri" panose="020F0502020204030204" pitchFamily="34" charset="0"/>
                <a:cs typeface="Calibri" panose="020F0502020204030204" pitchFamily="34" charset="0"/>
              </a:rPr>
              <a:t>Center Toward Self-Reliance in Pueblo</a:t>
            </a:r>
          </a:p>
          <a:p>
            <a:pPr>
              <a:spcBef>
                <a:spcPts val="600"/>
              </a:spcBef>
            </a:pPr>
            <a:endParaRPr lang="en-US" sz="5600" dirty="0">
              <a:latin typeface="Calibri" panose="020F0502020204030204" pitchFamily="34" charset="0"/>
              <a:cs typeface="Calibri" panose="020F0502020204030204" pitchFamily="34" charset="0"/>
            </a:endParaRPr>
          </a:p>
          <a:p>
            <a:pPr>
              <a:spcBef>
                <a:spcPts val="600"/>
              </a:spcBef>
            </a:pPr>
            <a:r>
              <a:rPr lang="en-US" sz="5600" dirty="0">
                <a:latin typeface="Calibri" panose="020F0502020204030204" pitchFamily="34" charset="0"/>
                <a:cs typeface="Calibri" panose="020F0502020204030204" pitchFamily="34" charset="0"/>
              </a:rPr>
              <a:t>Southwest Center for Independence in Durango</a:t>
            </a:r>
          </a:p>
          <a:p>
            <a:pPr>
              <a:spcBef>
                <a:spcPts val="600"/>
              </a:spcBef>
            </a:pPr>
            <a:endParaRPr lang="en-US" sz="5600" dirty="0">
              <a:latin typeface="Calibri" panose="020F0502020204030204" pitchFamily="34" charset="0"/>
              <a:cs typeface="Calibri" panose="020F0502020204030204" pitchFamily="34" charset="0"/>
            </a:endParaRPr>
          </a:p>
          <a:p>
            <a:pPr>
              <a:spcBef>
                <a:spcPts val="600"/>
              </a:spcBef>
            </a:pPr>
            <a:r>
              <a:rPr lang="en-US" sz="5600" dirty="0">
                <a:latin typeface="Calibri" panose="020F0502020204030204" pitchFamily="34" charset="0"/>
                <a:cs typeface="Calibri" panose="020F0502020204030204" pitchFamily="34" charset="0"/>
              </a:rPr>
              <a:t>Center for Independence in Grand Junction</a:t>
            </a:r>
          </a:p>
        </p:txBody>
      </p:sp>
    </p:spTree>
    <p:extLst>
      <p:ext uri="{BB962C8B-B14F-4D97-AF65-F5344CB8AC3E}">
        <p14:creationId xmlns:p14="http://schemas.microsoft.com/office/powerpoint/2010/main" val="11125958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1455</Words>
  <Application>Microsoft Macintosh PowerPoint</Application>
  <PresentationFormat>Widescreen</PresentationFormat>
  <Paragraphs>85</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Calibri</vt:lpstr>
      <vt:lpstr>Trebuchet MS</vt:lpstr>
      <vt:lpstr>Wingdings</vt:lpstr>
      <vt:lpstr>Wingdings 3</vt:lpstr>
      <vt:lpstr>Facet</vt:lpstr>
      <vt:lpstr>ORIENTATION FOR NEW MEMBERS </vt:lpstr>
      <vt:lpstr>WELCOME</vt:lpstr>
      <vt:lpstr>HISTORY OF SILC</vt:lpstr>
      <vt:lpstr>SILC’s PURPOSE</vt:lpstr>
      <vt:lpstr>SILC COUNCIL MEMBER DUTIES AND RESPONSIBILITIES</vt:lpstr>
      <vt:lpstr>PRESENT COUNCIL MEMBER E-MAIL ADDRESSES   </vt:lpstr>
      <vt:lpstr>DATES AND TIMES OF SILC COUNCIL MEETINGS</vt:lpstr>
      <vt:lpstr>SILC ORGANIZATION CHART</vt:lpstr>
      <vt:lpstr>Centers for Independent Living (CILs)</vt:lpstr>
      <vt:lpstr>RESOURCES FOR FURTHER INFORMATION Please go to the websites listed below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SSSSS</dc:title>
  <dc:creator>Jaime</dc:creator>
  <cp:lastModifiedBy>Betty Taylor</cp:lastModifiedBy>
  <cp:revision>16</cp:revision>
  <dcterms:modified xsi:type="dcterms:W3CDTF">2021-01-15T01:03:19Z</dcterms:modified>
</cp:coreProperties>
</file>